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aleway"/>
      <p:regular r:id="rId34"/>
      <p:bold r:id="rId35"/>
      <p:italic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B48B7A-2C37-4BF1-BBF9-0B1BE7983DEF}">
  <a:tblStyle styleId="{68B48B7A-2C37-4BF1-BBF9-0B1BE7983D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Lato-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Lato-italic.fntdata"/><Relationship Id="rId21" Type="http://schemas.openxmlformats.org/officeDocument/2006/relationships/slide" Target="slides/slide15.xml"/><Relationship Id="rId43" Type="http://schemas.openxmlformats.org/officeDocument/2006/relationships/font" Target="fonts/La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bold.fntdata"/><Relationship Id="rId12" Type="http://schemas.openxmlformats.org/officeDocument/2006/relationships/slide" Target="slides/slide6.xml"/><Relationship Id="rId34" Type="http://schemas.openxmlformats.org/officeDocument/2006/relationships/font" Target="fonts/Raleway-regular.fntdata"/><Relationship Id="rId15" Type="http://schemas.openxmlformats.org/officeDocument/2006/relationships/slide" Target="slides/slide9.xml"/><Relationship Id="rId37" Type="http://schemas.openxmlformats.org/officeDocument/2006/relationships/font" Target="fonts/Raleway-boldItalic.fntdata"/><Relationship Id="rId14" Type="http://schemas.openxmlformats.org/officeDocument/2006/relationships/slide" Target="slides/slide8.xml"/><Relationship Id="rId36" Type="http://schemas.openxmlformats.org/officeDocument/2006/relationships/font" Target="fonts/Raleway-italic.fntdata"/><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13ef09b1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13ef09b1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13ef09b1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13ef09b1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13ef09b1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13ef09b1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13ef09b1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13ef09b1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13ef09b1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13ef09b1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13ef09b1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13ef09b1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13ef09b1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13ef09b1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1cdff53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1cdff53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ff1cfc014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ff1cfc014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13ef09b1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13ef09b1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1cdff538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1cdff538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13ef09b1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13ef09b1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13ef09b1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13ef09b1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16eabdd8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16eabdd8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16eabdd8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16eabdd8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16eabdd8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16eabdd8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157f792c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157f792c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ff1cfc01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ff1cfc01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13ef09b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13ef09b1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13ef09b1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13ef09b1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ff1cfc01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ff1cfc0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ff1cfc01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ff1cfc01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82" name="Shape 82"/>
        <p:cNvGrpSpPr/>
        <p:nvPr/>
      </p:nvGrpSpPr>
      <p:grpSpPr>
        <a:xfrm>
          <a:off x="0" y="0"/>
          <a:ext cx="0" cy="0"/>
          <a:chOff x="0" y="0"/>
          <a:chExt cx="0" cy="0"/>
        </a:xfrm>
      </p:grpSpPr>
      <p:pic>
        <p:nvPicPr>
          <p:cNvPr descr="Side view of hands writing in a notebook at a cafe" id="83" name="Google Shape;83;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1" name="Google Shape;91;p13"/>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94" name="Google Shape;94;p14"/>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1" name="Google Shape;10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meet.google.com/bzx-jipy-etd" TargetMode="Externa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www.sinduscongoias.com.br/index.php/institucional/estatuto" TargetMode="External"/><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kaggle.com/eswarchandt/phishing-website-detecto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Open Chromebook laptop computer" id="106" name="Google Shape;106;p15"/>
          <p:cNvPicPr preferRelativeResize="0"/>
          <p:nvPr/>
        </p:nvPicPr>
        <p:blipFill rotWithShape="1">
          <a:blip r:embed="rId3">
            <a:alphaModFix/>
          </a:blip>
          <a:srcRect b="0" l="0" r="3344" t="0"/>
          <a:stretch/>
        </p:blipFill>
        <p:spPr>
          <a:xfrm>
            <a:off x="4606900" y="1399750"/>
            <a:ext cx="4537098" cy="2822399"/>
          </a:xfrm>
          <a:prstGeom prst="rect">
            <a:avLst/>
          </a:prstGeom>
          <a:noFill/>
          <a:ln>
            <a:noFill/>
          </a:ln>
          <a:effectLst>
            <a:outerShdw blurRad="57150" rotWithShape="0" algn="bl" dir="5400000" dist="19050">
              <a:srgbClr val="000000">
                <a:alpha val="50000"/>
              </a:srgbClr>
            </a:outerShdw>
          </a:effectLst>
        </p:spPr>
      </p:pic>
      <p:sp>
        <p:nvSpPr>
          <p:cNvPr id="107" name="Google Shape;107;p15"/>
          <p:cNvSpPr txBox="1"/>
          <p:nvPr>
            <p:ph type="ctrTitle"/>
          </p:nvPr>
        </p:nvSpPr>
        <p:spPr>
          <a:xfrm>
            <a:off x="78200" y="515200"/>
            <a:ext cx="9144000" cy="14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Prediction of Phishing Websites using Machine Learning</a:t>
            </a:r>
            <a:endParaRPr sz="2600"/>
          </a:p>
        </p:txBody>
      </p:sp>
      <p:pic>
        <p:nvPicPr>
          <p:cNvPr id="108" name="Google Shape;108;p15"/>
          <p:cNvPicPr preferRelativeResize="0"/>
          <p:nvPr/>
        </p:nvPicPr>
        <p:blipFill rotWithShape="1">
          <a:blip r:embed="rId4">
            <a:alphaModFix/>
          </a:blip>
          <a:srcRect b="12802" l="4690" r="32774" t="7724"/>
          <a:stretch/>
        </p:blipFill>
        <p:spPr>
          <a:xfrm>
            <a:off x="5174875" y="1626400"/>
            <a:ext cx="3502200" cy="2037825"/>
          </a:xfrm>
          <a:prstGeom prst="rect">
            <a:avLst/>
          </a:prstGeom>
          <a:noFill/>
          <a:ln>
            <a:noFill/>
          </a:ln>
        </p:spPr>
      </p:pic>
      <p:sp>
        <p:nvSpPr>
          <p:cNvPr id="109" name="Google Shape;109;p15"/>
          <p:cNvSpPr txBox="1"/>
          <p:nvPr/>
        </p:nvSpPr>
        <p:spPr>
          <a:xfrm>
            <a:off x="138400" y="1471900"/>
            <a:ext cx="4613100" cy="350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Lato"/>
                <a:ea typeface="Lato"/>
                <a:cs typeface="Lato"/>
                <a:sym typeface="Lato"/>
              </a:rPr>
              <a:t>A BTech Project Presentation</a:t>
            </a:r>
            <a:endParaRPr b="1" sz="1800">
              <a:latin typeface="Lato"/>
              <a:ea typeface="Lato"/>
              <a:cs typeface="Lato"/>
              <a:sym typeface="Lato"/>
            </a:endParaRPr>
          </a:p>
          <a:p>
            <a:pPr indent="0" lvl="0" marL="0" rtl="0" algn="ctr">
              <a:spcBef>
                <a:spcPts val="0"/>
              </a:spcBef>
              <a:spcAft>
                <a:spcPts val="0"/>
              </a:spcAft>
              <a:buNone/>
            </a:pPr>
            <a:r>
              <a:rPr b="1" lang="en" sz="1800">
                <a:latin typeface="Lato"/>
                <a:ea typeface="Lato"/>
                <a:cs typeface="Lato"/>
                <a:sym typeface="Lato"/>
              </a:rPr>
              <a:t>by</a:t>
            </a:r>
            <a:endParaRPr b="1"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Shivam Jha : (18/11/EC/037)</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Shubham Chaudhary : (18/11/EC/016)</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Arun Pratap Singh : (18/11/EC/025)</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Jatin Verma : (18/11/EC/002)</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ctr">
              <a:spcBef>
                <a:spcPts val="0"/>
              </a:spcBef>
              <a:spcAft>
                <a:spcPts val="0"/>
              </a:spcAft>
              <a:buNone/>
            </a:pPr>
            <a:r>
              <a:rPr b="1" lang="en" sz="1800">
                <a:latin typeface="Lato"/>
                <a:ea typeface="Lato"/>
                <a:cs typeface="Lato"/>
                <a:sym typeface="Lato"/>
              </a:rPr>
              <a:t>Under the Supervision </a:t>
            </a:r>
            <a:endParaRPr b="1" sz="1800">
              <a:latin typeface="Lato"/>
              <a:ea typeface="Lato"/>
              <a:cs typeface="Lato"/>
              <a:sym typeface="Lato"/>
            </a:endParaRPr>
          </a:p>
          <a:p>
            <a:pPr indent="0" lvl="0" marL="0" rtl="0" algn="ctr">
              <a:spcBef>
                <a:spcPts val="0"/>
              </a:spcBef>
              <a:spcAft>
                <a:spcPts val="0"/>
              </a:spcAft>
              <a:buNone/>
            </a:pPr>
            <a:r>
              <a:rPr b="1" lang="en" sz="1800">
                <a:latin typeface="Lato"/>
                <a:ea typeface="Lato"/>
                <a:cs typeface="Lato"/>
                <a:sym typeface="Lato"/>
              </a:rPr>
              <a:t>of</a:t>
            </a:r>
            <a:endParaRPr b="1"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Prof. TV Vijay Kumar</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Dr. Manju Khari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730000" y="1242450"/>
            <a:ext cx="3300900" cy="117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 Model</a:t>
            </a:r>
            <a:endParaRPr b="0" sz="3000"/>
          </a:p>
        </p:txBody>
      </p:sp>
      <p:sp>
        <p:nvSpPr>
          <p:cNvPr id="179" name="Google Shape;179;p24"/>
          <p:cNvSpPr txBox="1"/>
          <p:nvPr>
            <p:ph idx="1" type="subTitle"/>
          </p:nvPr>
        </p:nvSpPr>
        <p:spPr>
          <a:xfrm>
            <a:off x="730000" y="2331000"/>
            <a:ext cx="3300900" cy="759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b="1" lang="en" sz="1450">
                <a:solidFill>
                  <a:srgbClr val="4B4B4B"/>
                </a:solidFill>
                <a:latin typeface="Roboto"/>
                <a:ea typeface="Roboto"/>
                <a:cs typeface="Roboto"/>
                <a:sym typeface="Roboto"/>
              </a:rPr>
              <a:t>Decision Trees</a:t>
            </a:r>
            <a:r>
              <a:rPr lang="en" sz="1450">
                <a:solidFill>
                  <a:srgbClr val="4B4B4B"/>
                </a:solidFill>
                <a:latin typeface="Roboto"/>
                <a:ea typeface="Roboto"/>
                <a:cs typeface="Roboto"/>
                <a:sym typeface="Roboto"/>
              </a:rPr>
              <a:t> are a type of Supervised Machine Learning where the data is continuously split according to a certain parameter. The tree can be explained by two entities, namely decision nodes and leaves. The leaves are the decisions or the final outcomes and the decision nodes are where the data is split.</a:t>
            </a:r>
            <a:endParaRPr sz="1450">
              <a:solidFill>
                <a:srgbClr val="4B4B4B"/>
              </a:solidFill>
            </a:endParaRPr>
          </a:p>
        </p:txBody>
      </p:sp>
      <p:pic>
        <p:nvPicPr>
          <p:cNvPr id="180" name="Google Shape;180;p24"/>
          <p:cNvPicPr preferRelativeResize="0"/>
          <p:nvPr/>
        </p:nvPicPr>
        <p:blipFill rotWithShape="1">
          <a:blip r:embed="rId3">
            <a:alphaModFix/>
          </a:blip>
          <a:srcRect b="13009" l="6856" r="69361" t="55283"/>
          <a:stretch/>
        </p:blipFill>
        <p:spPr>
          <a:xfrm>
            <a:off x="5026900" y="234463"/>
            <a:ext cx="3534600" cy="2650936"/>
          </a:xfrm>
          <a:prstGeom prst="rect">
            <a:avLst/>
          </a:prstGeom>
          <a:noFill/>
          <a:ln>
            <a:noFill/>
          </a:ln>
        </p:spPr>
      </p:pic>
      <p:graphicFrame>
        <p:nvGraphicFramePr>
          <p:cNvPr id="181" name="Google Shape;181;p24"/>
          <p:cNvGraphicFramePr/>
          <p:nvPr/>
        </p:nvGraphicFramePr>
        <p:xfrm>
          <a:off x="4641200" y="3702410"/>
          <a:ext cx="3000000" cy="3000000"/>
        </p:xfrm>
        <a:graphic>
          <a:graphicData uri="http://schemas.openxmlformats.org/drawingml/2006/table">
            <a:tbl>
              <a:tblPr>
                <a:noFill/>
                <a:tableStyleId>{68B48B7A-2C37-4BF1-BBF9-0B1BE7983DEF}</a:tableStyleId>
              </a:tblPr>
              <a:tblGrid>
                <a:gridCol w="1092725"/>
                <a:gridCol w="1159875"/>
                <a:gridCol w="1025575"/>
                <a:gridCol w="1092725"/>
              </a:tblGrid>
              <a:tr h="405575">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Recal</a:t>
                      </a:r>
                      <a:r>
                        <a:rPr lang="en">
                          <a:solidFill>
                            <a:srgbClr val="FFFFFF"/>
                          </a:solidFill>
                        </a:rPr>
                        <a:t>l</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F1-score</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353425">
                <a:tc>
                  <a:txBody>
                    <a:bodyPr/>
                    <a:lstStyle/>
                    <a:p>
                      <a:pPr indent="0" lvl="0" marL="0" rtl="0" algn="l">
                        <a:spcBef>
                          <a:spcPts val="0"/>
                        </a:spcBef>
                        <a:spcAft>
                          <a:spcPts val="0"/>
                        </a:spcAft>
                        <a:buNone/>
                      </a:pPr>
                      <a:r>
                        <a:rPr lang="en">
                          <a:solidFill>
                            <a:srgbClr val="FFFFFF"/>
                          </a:solidFill>
                        </a:rPr>
                        <a:t>0.95</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0.95</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0.94</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0.94</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KNN Model</a:t>
            </a:r>
            <a:endParaRPr b="0" sz="3000"/>
          </a:p>
        </p:txBody>
      </p:sp>
      <p:sp>
        <p:nvSpPr>
          <p:cNvPr id="187" name="Google Shape;187;p25"/>
          <p:cNvSpPr txBox="1"/>
          <p:nvPr>
            <p:ph idx="1" type="subTitle"/>
          </p:nvPr>
        </p:nvSpPr>
        <p:spPr>
          <a:xfrm>
            <a:off x="730000" y="2042700"/>
            <a:ext cx="3300900" cy="759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lang="en" sz="1450">
                <a:solidFill>
                  <a:srgbClr val="4B4B4B"/>
                </a:solidFill>
                <a:latin typeface="Arial"/>
                <a:ea typeface="Arial"/>
                <a:cs typeface="Arial"/>
                <a:sym typeface="Arial"/>
              </a:rPr>
              <a:t>The abbreviation KNN stands for “</a:t>
            </a:r>
            <a:r>
              <a:rPr b="1" lang="en" sz="1450">
                <a:solidFill>
                  <a:srgbClr val="4B4B4B"/>
                </a:solidFill>
                <a:latin typeface="Arial"/>
                <a:ea typeface="Arial"/>
                <a:cs typeface="Arial"/>
                <a:sym typeface="Arial"/>
              </a:rPr>
              <a:t>K-Nearest Neighbour</a:t>
            </a:r>
            <a:r>
              <a:rPr lang="en" sz="1450">
                <a:solidFill>
                  <a:srgbClr val="4B4B4B"/>
                </a:solidFill>
                <a:latin typeface="Arial"/>
                <a:ea typeface="Arial"/>
                <a:cs typeface="Arial"/>
                <a:sym typeface="Arial"/>
              </a:rPr>
              <a:t>”. It is a supervised machine learning algorithm. The algorithm can be used to solve both classification and regression problem statements.</a:t>
            </a:r>
            <a:endParaRPr sz="1450">
              <a:solidFill>
                <a:srgbClr val="4B4B4B"/>
              </a:solidFill>
            </a:endParaRPr>
          </a:p>
        </p:txBody>
      </p:sp>
      <p:pic>
        <p:nvPicPr>
          <p:cNvPr id="188" name="Google Shape;188;p25"/>
          <p:cNvPicPr preferRelativeResize="0"/>
          <p:nvPr/>
        </p:nvPicPr>
        <p:blipFill rotWithShape="1">
          <a:blip r:embed="rId3">
            <a:alphaModFix/>
          </a:blip>
          <a:srcRect b="8535" l="6743" r="68446" t="60570"/>
          <a:stretch/>
        </p:blipFill>
        <p:spPr>
          <a:xfrm>
            <a:off x="4923975" y="243200"/>
            <a:ext cx="3679901" cy="2504426"/>
          </a:xfrm>
          <a:prstGeom prst="rect">
            <a:avLst/>
          </a:prstGeom>
          <a:noFill/>
          <a:ln>
            <a:noFill/>
          </a:ln>
        </p:spPr>
      </p:pic>
      <p:graphicFrame>
        <p:nvGraphicFramePr>
          <p:cNvPr id="189" name="Google Shape;189;p25"/>
          <p:cNvGraphicFramePr/>
          <p:nvPr/>
        </p:nvGraphicFramePr>
        <p:xfrm>
          <a:off x="4641200" y="3702410"/>
          <a:ext cx="3000000" cy="3000000"/>
        </p:xfrm>
        <a:graphic>
          <a:graphicData uri="http://schemas.openxmlformats.org/drawingml/2006/table">
            <a:tbl>
              <a:tblPr>
                <a:noFill/>
                <a:tableStyleId>{68B48B7A-2C37-4BF1-BBF9-0B1BE7983DEF}</a:tableStyleId>
              </a:tblPr>
              <a:tblGrid>
                <a:gridCol w="1092725"/>
                <a:gridCol w="1159875"/>
                <a:gridCol w="1025575"/>
                <a:gridCol w="1092725"/>
              </a:tblGrid>
              <a:tr h="405575">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Recal</a:t>
                      </a:r>
                      <a:r>
                        <a:rPr lang="en">
                          <a:solidFill>
                            <a:srgbClr val="FFFFFF"/>
                          </a:solidFill>
                        </a:rPr>
                        <a:t>l</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F1-score</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353425">
                <a:tc>
                  <a:txBody>
                    <a:bodyPr/>
                    <a:lstStyle/>
                    <a:p>
                      <a:pPr indent="0" lvl="0" marL="0" rtl="0" algn="l">
                        <a:spcBef>
                          <a:spcPts val="0"/>
                        </a:spcBef>
                        <a:spcAft>
                          <a:spcPts val="0"/>
                        </a:spcAft>
                        <a:buNone/>
                      </a:pPr>
                      <a:r>
                        <a:rPr lang="en">
                          <a:solidFill>
                            <a:srgbClr val="FFFFFF"/>
                          </a:solidFill>
                        </a:rPr>
                        <a:t>0.93</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0.90</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0.94</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0.92</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Support</a:t>
            </a:r>
            <a:r>
              <a:rPr lang="en"/>
              <a:t> Vector Machine Model</a:t>
            </a:r>
            <a:endParaRPr b="0" sz="3000"/>
          </a:p>
        </p:txBody>
      </p:sp>
      <p:sp>
        <p:nvSpPr>
          <p:cNvPr id="195" name="Google Shape;195;p26"/>
          <p:cNvSpPr txBox="1"/>
          <p:nvPr>
            <p:ph idx="1" type="subTitle"/>
          </p:nvPr>
        </p:nvSpPr>
        <p:spPr>
          <a:xfrm>
            <a:off x="730000" y="2442950"/>
            <a:ext cx="3300900" cy="759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b="1" lang="en" sz="1450">
                <a:solidFill>
                  <a:srgbClr val="4B4B4B"/>
                </a:solidFill>
                <a:latin typeface="Arial"/>
                <a:ea typeface="Arial"/>
                <a:cs typeface="Arial"/>
                <a:sym typeface="Arial"/>
              </a:rPr>
              <a:t>Support-vector machine</a:t>
            </a:r>
            <a:r>
              <a:rPr lang="en" sz="1450">
                <a:solidFill>
                  <a:srgbClr val="4B4B4B"/>
                </a:solidFill>
                <a:latin typeface="Arial"/>
                <a:ea typeface="Arial"/>
                <a:cs typeface="Arial"/>
                <a:sym typeface="Arial"/>
              </a:rPr>
              <a:t> are supervised learning models with associated learning algorithms that analyze data for classification and regression analysis.</a:t>
            </a:r>
            <a:endParaRPr sz="1450">
              <a:solidFill>
                <a:srgbClr val="4B4B4B"/>
              </a:solidFill>
            </a:endParaRPr>
          </a:p>
        </p:txBody>
      </p:sp>
      <p:pic>
        <p:nvPicPr>
          <p:cNvPr id="196" name="Google Shape;196;p26"/>
          <p:cNvPicPr preferRelativeResize="0"/>
          <p:nvPr/>
        </p:nvPicPr>
        <p:blipFill rotWithShape="1">
          <a:blip r:embed="rId3">
            <a:alphaModFix/>
          </a:blip>
          <a:srcRect b="8132" l="6855" r="68561" t="60160"/>
          <a:stretch/>
        </p:blipFill>
        <p:spPr>
          <a:xfrm>
            <a:off x="5133050" y="214450"/>
            <a:ext cx="3449899" cy="2503151"/>
          </a:xfrm>
          <a:prstGeom prst="rect">
            <a:avLst/>
          </a:prstGeom>
          <a:noFill/>
          <a:ln>
            <a:noFill/>
          </a:ln>
        </p:spPr>
      </p:pic>
      <p:graphicFrame>
        <p:nvGraphicFramePr>
          <p:cNvPr id="197" name="Google Shape;197;p26"/>
          <p:cNvGraphicFramePr/>
          <p:nvPr/>
        </p:nvGraphicFramePr>
        <p:xfrm>
          <a:off x="4641200" y="3702410"/>
          <a:ext cx="3000000" cy="3000000"/>
        </p:xfrm>
        <a:graphic>
          <a:graphicData uri="http://schemas.openxmlformats.org/drawingml/2006/table">
            <a:tbl>
              <a:tblPr>
                <a:noFill/>
                <a:tableStyleId>{68B48B7A-2C37-4BF1-BBF9-0B1BE7983DEF}</a:tableStyleId>
              </a:tblPr>
              <a:tblGrid>
                <a:gridCol w="1092725"/>
                <a:gridCol w="1159875"/>
                <a:gridCol w="1025575"/>
                <a:gridCol w="1092725"/>
              </a:tblGrid>
              <a:tr h="405575">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Recal</a:t>
                      </a:r>
                      <a:r>
                        <a:rPr lang="en">
                          <a:solidFill>
                            <a:srgbClr val="FFFFFF"/>
                          </a:solidFill>
                        </a:rPr>
                        <a:t>l</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F1-score</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353425">
                <a:tc>
                  <a:txBody>
                    <a:bodyPr/>
                    <a:lstStyle/>
                    <a:p>
                      <a:pPr indent="0" lvl="0" marL="0" rtl="0" algn="l">
                        <a:spcBef>
                          <a:spcPts val="0"/>
                        </a:spcBef>
                        <a:spcAft>
                          <a:spcPts val="0"/>
                        </a:spcAft>
                        <a:buNone/>
                      </a:pPr>
                      <a:r>
                        <a:rPr lang="en">
                          <a:solidFill>
                            <a:srgbClr val="FFFFFF"/>
                          </a:solidFill>
                        </a:rPr>
                        <a:t>0.93</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0.90</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0.95</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0.92</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730000" y="12424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Naive Bayes Model</a:t>
            </a:r>
            <a:endParaRPr b="0" sz="3000"/>
          </a:p>
        </p:txBody>
      </p:sp>
      <p:sp>
        <p:nvSpPr>
          <p:cNvPr id="203" name="Google Shape;203;p27"/>
          <p:cNvSpPr txBox="1"/>
          <p:nvPr>
            <p:ph idx="1" type="subTitle"/>
          </p:nvPr>
        </p:nvSpPr>
        <p:spPr>
          <a:xfrm>
            <a:off x="730000" y="2482500"/>
            <a:ext cx="3300900" cy="759000"/>
          </a:xfrm>
          <a:prstGeom prst="rect">
            <a:avLst/>
          </a:prstGeom>
        </p:spPr>
        <p:txBody>
          <a:bodyPr anchorCtr="0" anchor="t" bIns="91425" lIns="91425" spcFirstLastPara="1" rIns="91425" wrap="square" tIns="91425">
            <a:noAutofit/>
          </a:bodyPr>
          <a:lstStyle/>
          <a:p>
            <a:pPr indent="0" lvl="0" marL="0" marR="25400" rtl="0" algn="just">
              <a:lnSpc>
                <a:spcPct val="115000"/>
              </a:lnSpc>
              <a:spcBef>
                <a:spcPts val="1500"/>
              </a:spcBef>
              <a:spcAft>
                <a:spcPts val="0"/>
              </a:spcAft>
              <a:buNone/>
            </a:pPr>
            <a:r>
              <a:rPr b="1" lang="en" sz="1450">
                <a:solidFill>
                  <a:srgbClr val="4B4B4B"/>
                </a:solidFill>
                <a:latin typeface="Roboto"/>
                <a:ea typeface="Roboto"/>
                <a:cs typeface="Roboto"/>
                <a:sym typeface="Roboto"/>
              </a:rPr>
              <a:t>Naïve Bayes algorithm</a:t>
            </a:r>
            <a:r>
              <a:rPr lang="en" sz="1450">
                <a:solidFill>
                  <a:srgbClr val="4B4B4B"/>
                </a:solidFill>
                <a:latin typeface="Roboto"/>
                <a:ea typeface="Roboto"/>
                <a:cs typeface="Roboto"/>
                <a:sym typeface="Roboto"/>
              </a:rPr>
              <a:t> is a supervised learning algorithm, which is based on </a:t>
            </a:r>
            <a:r>
              <a:rPr b="1" lang="en" sz="1450">
                <a:solidFill>
                  <a:srgbClr val="4B4B4B"/>
                </a:solidFill>
                <a:latin typeface="Roboto"/>
                <a:ea typeface="Roboto"/>
                <a:cs typeface="Roboto"/>
                <a:sym typeface="Roboto"/>
              </a:rPr>
              <a:t>Bayes theorem</a:t>
            </a:r>
            <a:r>
              <a:rPr lang="en" sz="1450">
                <a:solidFill>
                  <a:srgbClr val="4B4B4B"/>
                </a:solidFill>
                <a:latin typeface="Roboto"/>
                <a:ea typeface="Roboto"/>
                <a:cs typeface="Roboto"/>
                <a:sym typeface="Roboto"/>
              </a:rPr>
              <a:t> and used for solving classification problems.</a:t>
            </a:r>
            <a:endParaRPr sz="1450">
              <a:solidFill>
                <a:srgbClr val="4B4B4B"/>
              </a:solidFill>
              <a:latin typeface="Roboto"/>
              <a:ea typeface="Roboto"/>
              <a:cs typeface="Roboto"/>
              <a:sym typeface="Roboto"/>
            </a:endParaRPr>
          </a:p>
          <a:p>
            <a:pPr indent="0" lvl="0" marL="0" rtl="0" algn="l">
              <a:lnSpc>
                <a:spcPct val="115000"/>
              </a:lnSpc>
              <a:spcBef>
                <a:spcPts val="1200"/>
              </a:spcBef>
              <a:spcAft>
                <a:spcPts val="1000"/>
              </a:spcAft>
              <a:buNone/>
            </a:pPr>
            <a:r>
              <a:t/>
            </a:r>
            <a:endParaRPr sz="1450"/>
          </a:p>
        </p:txBody>
      </p:sp>
      <p:pic>
        <p:nvPicPr>
          <p:cNvPr id="204" name="Google Shape;204;p27"/>
          <p:cNvPicPr preferRelativeResize="0"/>
          <p:nvPr/>
        </p:nvPicPr>
        <p:blipFill rotWithShape="1">
          <a:blip r:embed="rId3">
            <a:alphaModFix/>
          </a:blip>
          <a:srcRect b="14881" l="6854" r="69134" t="53860"/>
          <a:stretch/>
        </p:blipFill>
        <p:spPr>
          <a:xfrm>
            <a:off x="5099913" y="254326"/>
            <a:ext cx="3540523" cy="2592799"/>
          </a:xfrm>
          <a:prstGeom prst="rect">
            <a:avLst/>
          </a:prstGeom>
          <a:noFill/>
          <a:ln>
            <a:noFill/>
          </a:ln>
        </p:spPr>
      </p:pic>
      <p:graphicFrame>
        <p:nvGraphicFramePr>
          <p:cNvPr id="205" name="Google Shape;205;p27"/>
          <p:cNvGraphicFramePr/>
          <p:nvPr/>
        </p:nvGraphicFramePr>
        <p:xfrm>
          <a:off x="4641200" y="3702410"/>
          <a:ext cx="3000000" cy="3000000"/>
        </p:xfrm>
        <a:graphic>
          <a:graphicData uri="http://schemas.openxmlformats.org/drawingml/2006/table">
            <a:tbl>
              <a:tblPr>
                <a:noFill/>
                <a:tableStyleId>{68B48B7A-2C37-4BF1-BBF9-0B1BE7983DEF}</a:tableStyleId>
              </a:tblPr>
              <a:tblGrid>
                <a:gridCol w="1092725"/>
                <a:gridCol w="1159875"/>
                <a:gridCol w="1025575"/>
                <a:gridCol w="1092725"/>
              </a:tblGrid>
              <a:tr h="405575">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Recal</a:t>
                      </a:r>
                      <a:r>
                        <a:rPr lang="en">
                          <a:solidFill>
                            <a:srgbClr val="FFFFFF"/>
                          </a:solidFill>
                        </a:rPr>
                        <a:t>l</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F1-score</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353425">
                <a:tc>
                  <a:txBody>
                    <a:bodyPr/>
                    <a:lstStyle/>
                    <a:p>
                      <a:pPr indent="0" lvl="0" marL="0" rtl="0" algn="l">
                        <a:spcBef>
                          <a:spcPts val="0"/>
                        </a:spcBef>
                        <a:spcAft>
                          <a:spcPts val="0"/>
                        </a:spcAft>
                        <a:buNone/>
                      </a:pPr>
                      <a:r>
                        <a:rPr lang="en">
                          <a:solidFill>
                            <a:srgbClr val="FFFFFF"/>
                          </a:solidFill>
                        </a:rPr>
                        <a:t>0.59</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0.52</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0.69</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730000" y="116982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Forest Model</a:t>
            </a:r>
            <a:endParaRPr b="0" sz="3000"/>
          </a:p>
        </p:txBody>
      </p:sp>
      <p:sp>
        <p:nvSpPr>
          <p:cNvPr id="211" name="Google Shape;211;p28"/>
          <p:cNvSpPr txBox="1"/>
          <p:nvPr>
            <p:ph idx="1" type="subTitle"/>
          </p:nvPr>
        </p:nvSpPr>
        <p:spPr>
          <a:xfrm>
            <a:off x="730000" y="2281700"/>
            <a:ext cx="3300900" cy="759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b="1" lang="en" sz="1450">
                <a:solidFill>
                  <a:srgbClr val="4B4B4B"/>
                </a:solidFill>
                <a:latin typeface="Arial"/>
                <a:ea typeface="Arial"/>
                <a:cs typeface="Arial"/>
                <a:sym typeface="Arial"/>
              </a:rPr>
              <a:t>Random forests or random decision forests</a:t>
            </a:r>
            <a:r>
              <a:rPr lang="en" sz="1450">
                <a:solidFill>
                  <a:srgbClr val="4B4B4B"/>
                </a:solidFill>
                <a:latin typeface="Arial"/>
                <a:ea typeface="Arial"/>
                <a:cs typeface="Arial"/>
                <a:sym typeface="Arial"/>
              </a:rPr>
              <a:t> are an ensemble learning method for classification, regression and other tasks that operates by constructing a multitude of decision trees at training time. For classification tasks, the output of the random forest is the class selected by most trees.</a:t>
            </a:r>
            <a:endParaRPr sz="1450">
              <a:solidFill>
                <a:srgbClr val="4B4B4B"/>
              </a:solidFill>
            </a:endParaRPr>
          </a:p>
        </p:txBody>
      </p:sp>
      <p:pic>
        <p:nvPicPr>
          <p:cNvPr id="212" name="Google Shape;212;p28"/>
          <p:cNvPicPr preferRelativeResize="0"/>
          <p:nvPr/>
        </p:nvPicPr>
        <p:blipFill rotWithShape="1">
          <a:blip r:embed="rId3">
            <a:alphaModFix/>
          </a:blip>
          <a:srcRect b="14446" l="7113" r="68219" t="54397"/>
          <a:stretch/>
        </p:blipFill>
        <p:spPr>
          <a:xfrm>
            <a:off x="5040301" y="303100"/>
            <a:ext cx="3594926" cy="2553925"/>
          </a:xfrm>
          <a:prstGeom prst="rect">
            <a:avLst/>
          </a:prstGeom>
          <a:noFill/>
          <a:ln>
            <a:noFill/>
          </a:ln>
        </p:spPr>
      </p:pic>
      <p:pic>
        <p:nvPicPr>
          <p:cNvPr id="213" name="Google Shape;213;p28"/>
          <p:cNvPicPr preferRelativeResize="0"/>
          <p:nvPr/>
        </p:nvPicPr>
        <p:blipFill>
          <a:blip r:embed="rId4">
            <a:alphaModFix/>
          </a:blip>
          <a:stretch>
            <a:fillRect/>
          </a:stretch>
        </p:blipFill>
        <p:spPr>
          <a:xfrm>
            <a:off x="4903700" y="4139875"/>
            <a:ext cx="3868125" cy="292600"/>
          </a:xfrm>
          <a:prstGeom prst="rect">
            <a:avLst/>
          </a:prstGeom>
          <a:noFill/>
          <a:ln>
            <a:noFill/>
          </a:ln>
        </p:spPr>
      </p:pic>
      <p:graphicFrame>
        <p:nvGraphicFramePr>
          <p:cNvPr id="214" name="Google Shape;214;p28"/>
          <p:cNvGraphicFramePr/>
          <p:nvPr/>
        </p:nvGraphicFramePr>
        <p:xfrm>
          <a:off x="4641200" y="3702410"/>
          <a:ext cx="3000000" cy="3000000"/>
        </p:xfrm>
        <a:graphic>
          <a:graphicData uri="http://schemas.openxmlformats.org/drawingml/2006/table">
            <a:tbl>
              <a:tblPr>
                <a:noFill/>
                <a:tableStyleId>{68B48B7A-2C37-4BF1-BBF9-0B1BE7983DEF}</a:tableStyleId>
              </a:tblPr>
              <a:tblGrid>
                <a:gridCol w="1092725"/>
                <a:gridCol w="1159875"/>
                <a:gridCol w="1025575"/>
                <a:gridCol w="1092725"/>
              </a:tblGrid>
              <a:tr h="405575">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Recal</a:t>
                      </a:r>
                      <a:r>
                        <a:rPr lang="en">
                          <a:solidFill>
                            <a:srgbClr val="FFFFFF"/>
                          </a:solidFill>
                        </a:rPr>
                        <a:t>l</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F1-score</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353425">
                <a:tc>
                  <a:txBody>
                    <a:bodyPr/>
                    <a:lstStyle/>
                    <a:p>
                      <a:pPr indent="0" lvl="0" marL="0" rtl="0" algn="l">
                        <a:spcBef>
                          <a:spcPts val="0"/>
                        </a:spcBef>
                        <a:spcAft>
                          <a:spcPts val="0"/>
                        </a:spcAft>
                        <a:buNone/>
                      </a:pPr>
                      <a:r>
                        <a:rPr lang="en">
                          <a:solidFill>
                            <a:srgbClr val="FFFFFF"/>
                          </a:solidFill>
                        </a:rPr>
                        <a:t>0.95</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0.95</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0.95</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0.95</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730000" y="118272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ADA Boost</a:t>
            </a:r>
            <a:r>
              <a:rPr lang="en"/>
              <a:t> </a:t>
            </a:r>
            <a:endParaRPr/>
          </a:p>
          <a:p>
            <a:pPr indent="0" lvl="0" marL="0" rtl="0" algn="l">
              <a:spcBef>
                <a:spcPts val="0"/>
              </a:spcBef>
              <a:spcAft>
                <a:spcPts val="0"/>
              </a:spcAft>
              <a:buNone/>
            </a:pPr>
            <a:r>
              <a:rPr lang="en"/>
              <a:t>Model</a:t>
            </a:r>
            <a:endParaRPr b="0" sz="3000"/>
          </a:p>
        </p:txBody>
      </p:sp>
      <p:sp>
        <p:nvSpPr>
          <p:cNvPr id="220" name="Google Shape;220;p29"/>
          <p:cNvSpPr txBox="1"/>
          <p:nvPr>
            <p:ph idx="1" type="subTitle"/>
          </p:nvPr>
        </p:nvSpPr>
        <p:spPr>
          <a:xfrm>
            <a:off x="730000" y="2263025"/>
            <a:ext cx="3300900" cy="759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b="1" lang="en" sz="1450">
                <a:solidFill>
                  <a:srgbClr val="4B4B4B"/>
                </a:solidFill>
                <a:latin typeface="Arial"/>
                <a:ea typeface="Arial"/>
                <a:cs typeface="Arial"/>
                <a:sym typeface="Arial"/>
              </a:rPr>
              <a:t>AdaBoost </a:t>
            </a:r>
            <a:r>
              <a:rPr lang="en" sz="1450">
                <a:solidFill>
                  <a:srgbClr val="4B4B4B"/>
                </a:solidFill>
                <a:latin typeface="Arial"/>
                <a:ea typeface="Arial"/>
                <a:cs typeface="Arial"/>
                <a:sym typeface="Arial"/>
              </a:rPr>
              <a:t>algorithm, short for Adaptive Boosting, is a </a:t>
            </a:r>
            <a:r>
              <a:rPr b="1" lang="en" sz="1450">
                <a:solidFill>
                  <a:srgbClr val="4B4B4B"/>
                </a:solidFill>
                <a:latin typeface="Arial"/>
                <a:ea typeface="Arial"/>
                <a:cs typeface="Arial"/>
                <a:sym typeface="Arial"/>
              </a:rPr>
              <a:t>Boosting technique used as an Ensemble Method</a:t>
            </a:r>
            <a:r>
              <a:rPr lang="en" sz="1450">
                <a:solidFill>
                  <a:srgbClr val="4B4B4B"/>
                </a:solidFill>
                <a:latin typeface="Arial"/>
                <a:ea typeface="Arial"/>
                <a:cs typeface="Arial"/>
                <a:sym typeface="Arial"/>
              </a:rPr>
              <a:t> in Machine Learning. It is called Adaptive Boosting as the weights are re-assigned to each instance, with higher weights assigned to incorrectly classified instances.</a:t>
            </a:r>
            <a:endParaRPr sz="1450">
              <a:solidFill>
                <a:srgbClr val="4B4B4B"/>
              </a:solidFill>
            </a:endParaRPr>
          </a:p>
        </p:txBody>
      </p:sp>
      <p:pic>
        <p:nvPicPr>
          <p:cNvPr id="221" name="Google Shape;221;p29"/>
          <p:cNvPicPr preferRelativeResize="0"/>
          <p:nvPr/>
        </p:nvPicPr>
        <p:blipFill rotWithShape="1">
          <a:blip r:embed="rId3">
            <a:alphaModFix/>
          </a:blip>
          <a:srcRect b="9258" l="6716" r="69396" t="59228"/>
          <a:stretch/>
        </p:blipFill>
        <p:spPr>
          <a:xfrm>
            <a:off x="5112150" y="325250"/>
            <a:ext cx="3429000" cy="2544674"/>
          </a:xfrm>
          <a:prstGeom prst="rect">
            <a:avLst/>
          </a:prstGeom>
          <a:noFill/>
          <a:ln>
            <a:noFill/>
          </a:ln>
        </p:spPr>
      </p:pic>
      <p:graphicFrame>
        <p:nvGraphicFramePr>
          <p:cNvPr id="222" name="Google Shape;222;p29"/>
          <p:cNvGraphicFramePr/>
          <p:nvPr/>
        </p:nvGraphicFramePr>
        <p:xfrm>
          <a:off x="4641200" y="3702410"/>
          <a:ext cx="3000000" cy="3000000"/>
        </p:xfrm>
        <a:graphic>
          <a:graphicData uri="http://schemas.openxmlformats.org/drawingml/2006/table">
            <a:tbl>
              <a:tblPr>
                <a:noFill/>
                <a:tableStyleId>{68B48B7A-2C37-4BF1-BBF9-0B1BE7983DEF}</a:tableStyleId>
              </a:tblPr>
              <a:tblGrid>
                <a:gridCol w="1092725"/>
                <a:gridCol w="1159875"/>
                <a:gridCol w="1025575"/>
                <a:gridCol w="1092725"/>
              </a:tblGrid>
              <a:tr h="405575">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Recal</a:t>
                      </a:r>
                      <a:r>
                        <a:rPr lang="en">
                          <a:solidFill>
                            <a:srgbClr val="FFFFFF"/>
                          </a:solidFill>
                        </a:rPr>
                        <a:t>l</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F1-score</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353425">
                <a:tc>
                  <a:txBody>
                    <a:bodyPr/>
                    <a:lstStyle/>
                    <a:p>
                      <a:pPr indent="0" lvl="0" marL="0" rtl="0" algn="l">
                        <a:spcBef>
                          <a:spcPts val="0"/>
                        </a:spcBef>
                        <a:spcAft>
                          <a:spcPts val="0"/>
                        </a:spcAft>
                        <a:buNone/>
                      </a:pPr>
                      <a:r>
                        <a:rPr lang="en">
                          <a:solidFill>
                            <a:srgbClr val="FFFFFF"/>
                          </a:solidFill>
                        </a:rPr>
                        <a:t>0.93</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0.90</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0.93</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0.92</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730000" y="1318650"/>
            <a:ext cx="3300900" cy="9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XGBoost Model</a:t>
            </a:r>
            <a:endParaRPr b="0" sz="3000"/>
          </a:p>
        </p:txBody>
      </p:sp>
      <p:sp>
        <p:nvSpPr>
          <p:cNvPr id="228" name="Google Shape;228;p30"/>
          <p:cNvSpPr txBox="1"/>
          <p:nvPr>
            <p:ph idx="1" type="subTitle"/>
          </p:nvPr>
        </p:nvSpPr>
        <p:spPr>
          <a:xfrm>
            <a:off x="730000" y="1992100"/>
            <a:ext cx="3300900" cy="759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b="1" lang="en" sz="1450">
                <a:solidFill>
                  <a:srgbClr val="4B4B4B"/>
                </a:solidFill>
                <a:latin typeface="Arial"/>
                <a:ea typeface="Arial"/>
                <a:cs typeface="Arial"/>
                <a:sym typeface="Arial"/>
              </a:rPr>
              <a:t>XGBoost</a:t>
            </a:r>
            <a:r>
              <a:rPr lang="en" sz="1450">
                <a:solidFill>
                  <a:srgbClr val="4B4B4B"/>
                </a:solidFill>
                <a:latin typeface="Arial"/>
                <a:ea typeface="Arial"/>
                <a:cs typeface="Arial"/>
                <a:sym typeface="Arial"/>
              </a:rPr>
              <a:t> is an implementation of gradient boosted decision trees designed for speed and performance. The library is laser focused on computational speed and model performance, as such there are few frills. It does offer a number of advanced features.</a:t>
            </a:r>
            <a:endParaRPr sz="1450">
              <a:solidFill>
                <a:srgbClr val="4B4B4B"/>
              </a:solidFill>
            </a:endParaRPr>
          </a:p>
        </p:txBody>
      </p:sp>
      <p:pic>
        <p:nvPicPr>
          <p:cNvPr id="229" name="Google Shape;229;p30"/>
          <p:cNvPicPr preferRelativeResize="0"/>
          <p:nvPr/>
        </p:nvPicPr>
        <p:blipFill rotWithShape="1">
          <a:blip r:embed="rId3">
            <a:alphaModFix/>
          </a:blip>
          <a:srcRect b="11819" l="7114" r="68260" t="56969"/>
          <a:stretch/>
        </p:blipFill>
        <p:spPr>
          <a:xfrm>
            <a:off x="5143900" y="262976"/>
            <a:ext cx="3489874" cy="2488126"/>
          </a:xfrm>
          <a:prstGeom prst="rect">
            <a:avLst/>
          </a:prstGeom>
          <a:noFill/>
          <a:ln>
            <a:noFill/>
          </a:ln>
        </p:spPr>
      </p:pic>
      <p:pic>
        <p:nvPicPr>
          <p:cNvPr id="230" name="Google Shape;230;p30"/>
          <p:cNvPicPr preferRelativeResize="0"/>
          <p:nvPr/>
        </p:nvPicPr>
        <p:blipFill>
          <a:blip r:embed="rId4">
            <a:alphaModFix/>
          </a:blip>
          <a:stretch>
            <a:fillRect/>
          </a:stretch>
        </p:blipFill>
        <p:spPr>
          <a:xfrm>
            <a:off x="5018025" y="4066700"/>
            <a:ext cx="3868125" cy="292600"/>
          </a:xfrm>
          <a:prstGeom prst="rect">
            <a:avLst/>
          </a:prstGeom>
          <a:noFill/>
          <a:ln>
            <a:noFill/>
          </a:ln>
        </p:spPr>
      </p:pic>
      <p:graphicFrame>
        <p:nvGraphicFramePr>
          <p:cNvPr id="231" name="Google Shape;231;p30"/>
          <p:cNvGraphicFramePr/>
          <p:nvPr/>
        </p:nvGraphicFramePr>
        <p:xfrm>
          <a:off x="4641200" y="3702410"/>
          <a:ext cx="3000000" cy="3000000"/>
        </p:xfrm>
        <a:graphic>
          <a:graphicData uri="http://schemas.openxmlformats.org/drawingml/2006/table">
            <a:tbl>
              <a:tblPr>
                <a:noFill/>
                <a:tableStyleId>{68B48B7A-2C37-4BF1-BBF9-0B1BE7983DEF}</a:tableStyleId>
              </a:tblPr>
              <a:tblGrid>
                <a:gridCol w="1092725"/>
                <a:gridCol w="1159875"/>
                <a:gridCol w="1025575"/>
                <a:gridCol w="1092725"/>
              </a:tblGrid>
              <a:tr h="405575">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Recal</a:t>
                      </a:r>
                      <a:r>
                        <a:rPr lang="en">
                          <a:solidFill>
                            <a:srgbClr val="FFFFFF"/>
                          </a:solidFill>
                        </a:rPr>
                        <a:t>l</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F1-score</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353425">
                <a:tc>
                  <a:txBody>
                    <a:bodyPr/>
                    <a:lstStyle/>
                    <a:p>
                      <a:pPr indent="0" lvl="0" marL="0" rtl="0" algn="l">
                        <a:spcBef>
                          <a:spcPts val="0"/>
                        </a:spcBef>
                        <a:spcAft>
                          <a:spcPts val="0"/>
                        </a:spcAft>
                        <a:buNone/>
                      </a:pPr>
                      <a:r>
                        <a:rPr lang="en">
                          <a:solidFill>
                            <a:srgbClr val="FFFFFF"/>
                          </a:solidFill>
                        </a:rPr>
                        <a:t>0.94</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0.91</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0.94</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0.93</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5" name="Shape 235"/>
        <p:cNvGrpSpPr/>
        <p:nvPr/>
      </p:nvGrpSpPr>
      <p:grpSpPr>
        <a:xfrm>
          <a:off x="0" y="0"/>
          <a:ext cx="0" cy="0"/>
          <a:chOff x="0" y="0"/>
          <a:chExt cx="0" cy="0"/>
        </a:xfrm>
      </p:grpSpPr>
      <p:sp>
        <p:nvSpPr>
          <p:cNvPr id="236" name="Google Shape;236;p31"/>
          <p:cNvSpPr txBox="1"/>
          <p:nvPr>
            <p:ph type="title"/>
          </p:nvPr>
        </p:nvSpPr>
        <p:spPr>
          <a:xfrm>
            <a:off x="646350" y="482300"/>
            <a:ext cx="4361100" cy="9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Comparing the Models</a:t>
            </a:r>
            <a:endParaRPr/>
          </a:p>
        </p:txBody>
      </p:sp>
      <p:sp>
        <p:nvSpPr>
          <p:cNvPr id="237" name="Google Shape;237;p31"/>
          <p:cNvSpPr txBox="1"/>
          <p:nvPr>
            <p:ph idx="1" type="subTitle"/>
          </p:nvPr>
        </p:nvSpPr>
        <p:spPr>
          <a:xfrm>
            <a:off x="305850" y="1321575"/>
            <a:ext cx="8203800" cy="7590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SzPts val="688"/>
              <a:buNone/>
            </a:pPr>
            <a:r>
              <a:rPr b="1" lang="en" sz="2000">
                <a:solidFill>
                  <a:srgbClr val="434343"/>
                </a:solidFill>
                <a:latin typeface="Roboto"/>
                <a:ea typeface="Roboto"/>
                <a:cs typeface="Roboto"/>
                <a:sym typeface="Roboto"/>
              </a:rPr>
              <a:t>By comparing and analysing all the models we find that the </a:t>
            </a:r>
            <a:r>
              <a:rPr b="1" lang="en" sz="2000">
                <a:solidFill>
                  <a:srgbClr val="0000FF"/>
                </a:solidFill>
                <a:latin typeface="Roboto"/>
                <a:ea typeface="Roboto"/>
                <a:cs typeface="Roboto"/>
                <a:sym typeface="Roboto"/>
              </a:rPr>
              <a:t>Random Forest</a:t>
            </a:r>
            <a:r>
              <a:rPr b="1" lang="en" sz="2000">
                <a:solidFill>
                  <a:srgbClr val="434343"/>
                </a:solidFill>
                <a:latin typeface="Roboto"/>
                <a:ea typeface="Roboto"/>
                <a:cs typeface="Roboto"/>
                <a:sym typeface="Roboto"/>
              </a:rPr>
              <a:t> model outperforms every other model in almost all the metrics.</a:t>
            </a:r>
            <a:endParaRPr b="1" sz="2000">
              <a:solidFill>
                <a:srgbClr val="434343"/>
              </a:solidFill>
              <a:latin typeface="Roboto"/>
              <a:ea typeface="Roboto"/>
              <a:cs typeface="Roboto"/>
              <a:sym typeface="Roboto"/>
            </a:endParaRPr>
          </a:p>
          <a:p>
            <a:pPr indent="0" lvl="0" marL="0" rtl="0" algn="l">
              <a:lnSpc>
                <a:spcPct val="80000"/>
              </a:lnSpc>
              <a:spcBef>
                <a:spcPts val="0"/>
              </a:spcBef>
              <a:spcAft>
                <a:spcPts val="0"/>
              </a:spcAft>
              <a:buSzPts val="688"/>
              <a:buNone/>
            </a:pPr>
            <a:r>
              <a:rPr lang="en" sz="2000">
                <a:solidFill>
                  <a:srgbClr val="434343"/>
                </a:solidFill>
                <a:latin typeface="Roboto"/>
                <a:ea typeface="Roboto"/>
                <a:cs typeface="Roboto"/>
                <a:sym typeface="Roboto"/>
              </a:rPr>
              <a:t> </a:t>
            </a:r>
            <a:endParaRPr sz="2000">
              <a:solidFill>
                <a:srgbClr val="434343"/>
              </a:solidFill>
              <a:latin typeface="Roboto"/>
              <a:ea typeface="Roboto"/>
              <a:cs typeface="Roboto"/>
              <a:sym typeface="Roboto"/>
            </a:endParaRPr>
          </a:p>
          <a:p>
            <a:pPr indent="0" lvl="0" marL="0" rtl="0" algn="l">
              <a:lnSpc>
                <a:spcPct val="80000"/>
              </a:lnSpc>
              <a:spcBef>
                <a:spcPts val="0"/>
              </a:spcBef>
              <a:spcAft>
                <a:spcPts val="0"/>
              </a:spcAft>
              <a:buSzPts val="688"/>
              <a:buNone/>
            </a:pPr>
            <a:r>
              <a:t/>
            </a:r>
            <a:endParaRPr sz="2000">
              <a:solidFill>
                <a:srgbClr val="434343"/>
              </a:solidFill>
            </a:endParaRPr>
          </a:p>
        </p:txBody>
      </p:sp>
      <p:pic>
        <p:nvPicPr>
          <p:cNvPr id="238" name="Google Shape;238;p31"/>
          <p:cNvPicPr preferRelativeResize="0"/>
          <p:nvPr/>
        </p:nvPicPr>
        <p:blipFill rotWithShape="1">
          <a:blip r:embed="rId3">
            <a:alphaModFix/>
          </a:blip>
          <a:srcRect b="49740" l="3025" r="61798" t="28709"/>
          <a:stretch/>
        </p:blipFill>
        <p:spPr>
          <a:xfrm>
            <a:off x="1055875" y="2260675"/>
            <a:ext cx="6879398" cy="2370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Application</a:t>
            </a:r>
            <a:endParaRPr/>
          </a:p>
        </p:txBody>
      </p:sp>
      <p:sp>
        <p:nvSpPr>
          <p:cNvPr id="244" name="Google Shape;244;p32"/>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Live URL  —&gt;  Classification (-1,1)</a:t>
            </a:r>
            <a:endParaRPr/>
          </a:p>
        </p:txBody>
      </p:sp>
      <p:pic>
        <p:nvPicPr>
          <p:cNvPr descr="Open Chromebook laptop computer" id="245" name="Google Shape;245;p32"/>
          <p:cNvPicPr preferRelativeResize="0"/>
          <p:nvPr/>
        </p:nvPicPr>
        <p:blipFill rotWithShape="1">
          <a:blip r:embed="rId3">
            <a:alphaModFix/>
          </a:blip>
          <a:srcRect b="0" l="0" r="3344" t="0"/>
          <a:stretch/>
        </p:blipFill>
        <p:spPr>
          <a:xfrm>
            <a:off x="5478550" y="1674100"/>
            <a:ext cx="2477176" cy="1540976"/>
          </a:xfrm>
          <a:prstGeom prst="rect">
            <a:avLst/>
          </a:prstGeom>
          <a:noFill/>
          <a:ln>
            <a:noFill/>
          </a:ln>
          <a:effectLst>
            <a:outerShdw blurRad="57150" rotWithShape="0" algn="bl" dir="5400000" dist="19050">
              <a:srgbClr val="000000">
                <a:alpha val="50000"/>
              </a:srgbClr>
            </a:outerShdw>
          </a:effectLst>
        </p:spPr>
      </p:pic>
      <p:pic>
        <p:nvPicPr>
          <p:cNvPr id="246" name="Google Shape;246;p32"/>
          <p:cNvPicPr preferRelativeResize="0"/>
          <p:nvPr/>
        </p:nvPicPr>
        <p:blipFill rotWithShape="1">
          <a:blip r:embed="rId4">
            <a:alphaModFix/>
          </a:blip>
          <a:srcRect b="12802" l="4690" r="32774" t="7724"/>
          <a:stretch/>
        </p:blipFill>
        <p:spPr>
          <a:xfrm>
            <a:off x="5778363" y="1808575"/>
            <a:ext cx="1936877" cy="1092474"/>
          </a:xfrm>
          <a:prstGeom prst="rect">
            <a:avLst/>
          </a:prstGeom>
          <a:noFill/>
          <a:ln>
            <a:noFill/>
          </a:ln>
        </p:spPr>
      </p:pic>
      <p:pic>
        <p:nvPicPr>
          <p:cNvPr id="247" name="Google Shape;247;p32"/>
          <p:cNvPicPr preferRelativeResize="0"/>
          <p:nvPr/>
        </p:nvPicPr>
        <p:blipFill rotWithShape="1">
          <a:blip r:embed="rId5">
            <a:alphaModFix/>
          </a:blip>
          <a:srcRect b="43900" l="22640" r="49233" t="34554"/>
          <a:stretch/>
        </p:blipFill>
        <p:spPr>
          <a:xfrm>
            <a:off x="5866080" y="192325"/>
            <a:ext cx="1761456" cy="759000"/>
          </a:xfrm>
          <a:prstGeom prst="rect">
            <a:avLst/>
          </a:prstGeom>
          <a:noFill/>
          <a:ln>
            <a:noFill/>
          </a:ln>
        </p:spPr>
      </p:pic>
      <p:sp>
        <p:nvSpPr>
          <p:cNvPr id="248" name="Google Shape;248;p32"/>
          <p:cNvSpPr/>
          <p:nvPr/>
        </p:nvSpPr>
        <p:spPr>
          <a:xfrm rot="5400000">
            <a:off x="6330125" y="1223913"/>
            <a:ext cx="690000" cy="17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rot="10800000">
            <a:off x="5956225" y="3215075"/>
            <a:ext cx="483600" cy="1092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flipH="1" rot="10800000">
            <a:off x="6985913" y="3215075"/>
            <a:ext cx="483600" cy="1092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txBox="1"/>
          <p:nvPr/>
        </p:nvSpPr>
        <p:spPr>
          <a:xfrm>
            <a:off x="4798375" y="3983075"/>
            <a:ext cx="106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Legitimate</a:t>
            </a:r>
            <a:endParaRPr sz="1500">
              <a:latin typeface="Lato"/>
              <a:ea typeface="Lato"/>
              <a:cs typeface="Lato"/>
              <a:sym typeface="Lato"/>
            </a:endParaRPr>
          </a:p>
          <a:p>
            <a:pPr indent="0" lvl="0" marL="0" rtl="0" algn="ctr">
              <a:spcBef>
                <a:spcPts val="0"/>
              </a:spcBef>
              <a:spcAft>
                <a:spcPts val="0"/>
              </a:spcAft>
              <a:buNone/>
            </a:pPr>
            <a:r>
              <a:rPr lang="en" sz="1500">
                <a:latin typeface="Lato"/>
                <a:ea typeface="Lato"/>
                <a:cs typeface="Lato"/>
                <a:sym typeface="Lato"/>
              </a:rPr>
              <a:t>??????</a:t>
            </a:r>
            <a:endParaRPr sz="1500">
              <a:latin typeface="Lato"/>
              <a:ea typeface="Lato"/>
              <a:cs typeface="Lato"/>
              <a:sym typeface="Lato"/>
            </a:endParaRPr>
          </a:p>
        </p:txBody>
      </p:sp>
      <p:sp>
        <p:nvSpPr>
          <p:cNvPr id="252" name="Google Shape;252;p32"/>
          <p:cNvSpPr txBox="1"/>
          <p:nvPr/>
        </p:nvSpPr>
        <p:spPr>
          <a:xfrm>
            <a:off x="7575250" y="3983075"/>
            <a:ext cx="1164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Fraudulent</a:t>
            </a:r>
            <a:endParaRPr sz="1500">
              <a:latin typeface="Lato"/>
              <a:ea typeface="Lato"/>
              <a:cs typeface="Lato"/>
              <a:sym typeface="Lato"/>
            </a:endParaRPr>
          </a:p>
          <a:p>
            <a:pPr indent="0" lvl="0" marL="0" rtl="0" algn="ctr">
              <a:spcBef>
                <a:spcPts val="0"/>
              </a:spcBef>
              <a:spcAft>
                <a:spcPts val="0"/>
              </a:spcAft>
              <a:buNone/>
            </a:pPr>
            <a:r>
              <a:rPr lang="en" sz="1500">
                <a:latin typeface="Lato"/>
                <a:ea typeface="Lato"/>
                <a:cs typeface="Lato"/>
                <a:sym typeface="Lato"/>
              </a:rPr>
              <a:t>??????</a:t>
            </a:r>
            <a:endParaRPr sz="15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6" name="Shape 256"/>
        <p:cNvGrpSpPr/>
        <p:nvPr/>
      </p:nvGrpSpPr>
      <p:grpSpPr>
        <a:xfrm>
          <a:off x="0" y="0"/>
          <a:ext cx="0" cy="0"/>
          <a:chOff x="0" y="0"/>
          <a:chExt cx="0" cy="0"/>
        </a:xfrm>
      </p:grpSpPr>
      <p:sp>
        <p:nvSpPr>
          <p:cNvPr id="257" name="Google Shape;257;p33"/>
          <p:cNvSpPr txBox="1"/>
          <p:nvPr>
            <p:ph idx="4294967295" type="title"/>
          </p:nvPr>
        </p:nvSpPr>
        <p:spPr>
          <a:xfrm>
            <a:off x="872925" y="230875"/>
            <a:ext cx="8017500" cy="669000"/>
          </a:xfrm>
          <a:prstGeom prst="rect">
            <a:avLst/>
          </a:prstGeom>
          <a:solidFill>
            <a:schemeClr val="dk1"/>
          </a:solidFill>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Times New Roman"/>
                <a:ea typeface="Times New Roman"/>
                <a:cs typeface="Times New Roman"/>
                <a:sym typeface="Times New Roman"/>
              </a:rPr>
              <a:t>Preparing URL for Model Input:</a:t>
            </a:r>
            <a:endParaRPr sz="3000">
              <a:latin typeface="Times New Roman"/>
              <a:ea typeface="Times New Roman"/>
              <a:cs typeface="Times New Roman"/>
              <a:sym typeface="Times New Roman"/>
            </a:endParaRPr>
          </a:p>
        </p:txBody>
      </p:sp>
      <p:sp>
        <p:nvSpPr>
          <p:cNvPr id="258" name="Google Shape;258;p33"/>
          <p:cNvSpPr txBox="1"/>
          <p:nvPr/>
        </p:nvSpPr>
        <p:spPr>
          <a:xfrm>
            <a:off x="888625" y="1170875"/>
            <a:ext cx="8017500" cy="3747300"/>
          </a:xfrm>
          <a:prstGeom prst="rect">
            <a:avLst/>
          </a:prstGeom>
          <a:noFill/>
          <a:ln>
            <a:noFill/>
          </a:ln>
        </p:spPr>
        <p:txBody>
          <a:bodyPr anchorCtr="0" anchor="t" bIns="91425" lIns="91425" spcFirstLastPara="1" rIns="91425" wrap="square" tIns="91425">
            <a:spAutoFit/>
          </a:bodyPr>
          <a:lstStyle/>
          <a:p>
            <a:pPr indent="-330200" lvl="0" marL="457200" rtl="0" algn="l">
              <a:lnSpc>
                <a:spcPct val="135714"/>
              </a:lnSpc>
              <a:spcBef>
                <a:spcPts val="0"/>
              </a:spcBef>
              <a:spcAft>
                <a:spcPts val="0"/>
              </a:spcAft>
              <a:buClr>
                <a:schemeClr val="dk2"/>
              </a:buClr>
              <a:buSzPts val="1600"/>
              <a:buFont typeface="Lato"/>
              <a:buChar char="●"/>
            </a:pPr>
            <a:r>
              <a:rPr b="1" i="1" lang="en" sz="1500" u="sng">
                <a:solidFill>
                  <a:srgbClr val="434343"/>
                </a:solidFill>
                <a:latin typeface="Roboto"/>
                <a:ea typeface="Roboto"/>
                <a:cs typeface="Roboto"/>
                <a:sym typeface="Roboto"/>
              </a:rPr>
              <a:t>Https</a:t>
            </a:r>
            <a:r>
              <a:rPr lang="en" sz="1500">
                <a:solidFill>
                  <a:srgbClr val="434343"/>
                </a:solidFill>
                <a:latin typeface="Roboto"/>
                <a:ea typeface="Roboto"/>
                <a:cs typeface="Roboto"/>
                <a:sym typeface="Roboto"/>
              </a:rPr>
              <a:t> </a:t>
            </a:r>
            <a:r>
              <a:rPr lang="en" sz="1500">
                <a:solidFill>
                  <a:srgbClr val="212121"/>
                </a:solidFill>
                <a:latin typeface="Roboto"/>
                <a:ea typeface="Roboto"/>
                <a:cs typeface="Roboto"/>
                <a:sym typeface="Roboto"/>
              </a:rPr>
              <a:t>: </a:t>
            </a:r>
            <a:r>
              <a:rPr lang="en">
                <a:solidFill>
                  <a:srgbClr val="212121"/>
                </a:solidFill>
                <a:latin typeface="Roboto"/>
                <a:ea typeface="Roboto"/>
                <a:cs typeface="Roboto"/>
                <a:sym typeface="Roboto"/>
              </a:rPr>
              <a:t>The existence of HTTPS is very important in giving the impression of website legitimacy </a:t>
            </a:r>
            <a:r>
              <a:rPr lang="en" sz="1300">
                <a:solidFill>
                  <a:srgbClr val="212121"/>
                </a:solidFill>
                <a:latin typeface="Roboto"/>
                <a:ea typeface="Roboto"/>
                <a:cs typeface="Roboto"/>
                <a:sym typeface="Roboto"/>
              </a:rPr>
              <a:t>as HTTPS is far more secure than HTTP </a:t>
            </a:r>
            <a:br>
              <a:rPr lang="en" sz="1300">
                <a:solidFill>
                  <a:srgbClr val="212121"/>
                </a:solidFill>
                <a:latin typeface="Roboto"/>
                <a:ea typeface="Roboto"/>
                <a:cs typeface="Roboto"/>
                <a:sym typeface="Roboto"/>
              </a:rPr>
            </a:br>
            <a:r>
              <a:rPr i="1" lang="en" sz="1300">
                <a:solidFill>
                  <a:srgbClr val="212121"/>
                </a:solidFill>
                <a:latin typeface="Roboto"/>
                <a:ea typeface="Roboto"/>
                <a:cs typeface="Roboto"/>
                <a:sym typeface="Roboto"/>
              </a:rPr>
              <a:t>Output </a:t>
            </a:r>
            <a:r>
              <a:rPr lang="en" sz="1300">
                <a:solidFill>
                  <a:srgbClr val="212121"/>
                </a:solidFill>
                <a:latin typeface="Roboto"/>
                <a:ea typeface="Roboto"/>
                <a:cs typeface="Roboto"/>
                <a:sym typeface="Roboto"/>
              </a:rPr>
              <a:t>: 1 (not https hence may be phishy)</a:t>
            </a:r>
            <a:br>
              <a:rPr lang="en" sz="1300">
                <a:solidFill>
                  <a:srgbClr val="212121"/>
                </a:solidFill>
                <a:latin typeface="Roboto"/>
                <a:ea typeface="Roboto"/>
                <a:cs typeface="Roboto"/>
                <a:sym typeface="Roboto"/>
              </a:rPr>
            </a:br>
            <a:r>
              <a:rPr lang="en" sz="1300">
                <a:solidFill>
                  <a:srgbClr val="212121"/>
                </a:solidFill>
                <a:latin typeface="Roboto"/>
                <a:ea typeface="Roboto"/>
                <a:cs typeface="Roboto"/>
                <a:sym typeface="Roboto"/>
              </a:rPr>
              <a:t>              -1 (https hence legitimate url)</a:t>
            </a:r>
            <a:endParaRPr sz="1300">
              <a:solidFill>
                <a:srgbClr val="212121"/>
              </a:solidFill>
              <a:latin typeface="Roboto"/>
              <a:ea typeface="Roboto"/>
              <a:cs typeface="Roboto"/>
              <a:sym typeface="Roboto"/>
            </a:endParaRPr>
          </a:p>
          <a:p>
            <a:pPr indent="-317500" lvl="0" marL="457200" rtl="0" algn="l">
              <a:lnSpc>
                <a:spcPct val="115000"/>
              </a:lnSpc>
              <a:spcBef>
                <a:spcPts val="0"/>
              </a:spcBef>
              <a:spcAft>
                <a:spcPts val="0"/>
              </a:spcAft>
              <a:buClr>
                <a:schemeClr val="dk2"/>
              </a:buClr>
              <a:buSzPts val="1400"/>
              <a:buFont typeface="Roboto"/>
              <a:buChar char="●"/>
            </a:pPr>
            <a:r>
              <a:rPr b="1" i="1" lang="en" sz="1500" u="sng">
                <a:solidFill>
                  <a:srgbClr val="434343"/>
                </a:solidFill>
                <a:latin typeface="Roboto"/>
                <a:ea typeface="Roboto"/>
                <a:cs typeface="Roboto"/>
                <a:sym typeface="Roboto"/>
              </a:rPr>
              <a:t>URL_of_anchor</a:t>
            </a:r>
            <a:r>
              <a:rPr b="1" i="1" lang="en" sz="1500">
                <a:solidFill>
                  <a:srgbClr val="434343"/>
                </a:solidFill>
                <a:latin typeface="Roboto"/>
                <a:ea typeface="Roboto"/>
                <a:cs typeface="Roboto"/>
                <a:sym typeface="Roboto"/>
              </a:rPr>
              <a:t>(&lt;a&gt;)</a:t>
            </a:r>
            <a:r>
              <a:rPr lang="en">
                <a:solidFill>
                  <a:srgbClr val="434343"/>
                </a:solidFill>
                <a:latin typeface="Roboto"/>
                <a:ea typeface="Roboto"/>
                <a:cs typeface="Roboto"/>
                <a:sym typeface="Roboto"/>
              </a:rPr>
              <a:t> </a:t>
            </a:r>
            <a:r>
              <a:rPr lang="en">
                <a:solidFill>
                  <a:srgbClr val="212121"/>
                </a:solidFill>
                <a:latin typeface="Roboto"/>
                <a:ea typeface="Roboto"/>
                <a:cs typeface="Roboto"/>
                <a:sym typeface="Roboto"/>
              </a:rPr>
              <a:t>: The domain name of most of the &lt;a&gt; tags present on the website must be same as that of the url</a:t>
            </a:r>
            <a:br>
              <a:rPr lang="en">
                <a:solidFill>
                  <a:srgbClr val="212121"/>
                </a:solidFill>
                <a:latin typeface="Roboto"/>
                <a:ea typeface="Roboto"/>
                <a:cs typeface="Roboto"/>
                <a:sym typeface="Roboto"/>
              </a:rPr>
            </a:br>
            <a:r>
              <a:rPr i="1" lang="en">
                <a:solidFill>
                  <a:srgbClr val="212121"/>
                </a:solidFill>
                <a:latin typeface="Roboto"/>
                <a:ea typeface="Roboto"/>
                <a:cs typeface="Roboto"/>
                <a:sym typeface="Roboto"/>
              </a:rPr>
              <a:t>Output </a:t>
            </a:r>
            <a:r>
              <a:rPr lang="en">
                <a:solidFill>
                  <a:srgbClr val="212121"/>
                </a:solidFill>
                <a:latin typeface="Roboto"/>
                <a:ea typeface="Roboto"/>
                <a:cs typeface="Roboto"/>
                <a:sym typeface="Roboto"/>
              </a:rPr>
              <a:t>: </a:t>
            </a:r>
            <a:r>
              <a:rPr lang="en" sz="1200">
                <a:solidFill>
                  <a:srgbClr val="212121"/>
                </a:solidFill>
                <a:latin typeface="Roboto"/>
                <a:ea typeface="Roboto"/>
                <a:cs typeface="Roboto"/>
                <a:sym typeface="Roboto"/>
              </a:rPr>
              <a:t>returns -1 (legitimate)</a:t>
            </a:r>
            <a:br>
              <a:rPr lang="en" sz="1200">
                <a:solidFill>
                  <a:srgbClr val="212121"/>
                </a:solidFill>
                <a:latin typeface="Roboto"/>
                <a:ea typeface="Roboto"/>
                <a:cs typeface="Roboto"/>
                <a:sym typeface="Roboto"/>
              </a:rPr>
            </a:br>
            <a:r>
              <a:rPr lang="en" sz="1200">
                <a:solidFill>
                  <a:srgbClr val="212121"/>
                </a:solidFill>
                <a:latin typeface="Roboto"/>
                <a:ea typeface="Roboto"/>
                <a:cs typeface="Roboto"/>
                <a:sym typeface="Roboto"/>
              </a:rPr>
              <a:t>                 returns  1 (phishy)</a:t>
            </a:r>
            <a:endParaRPr>
              <a:solidFill>
                <a:srgbClr val="212121"/>
              </a:solidFill>
              <a:latin typeface="Roboto"/>
              <a:ea typeface="Roboto"/>
              <a:cs typeface="Roboto"/>
              <a:sym typeface="Roboto"/>
            </a:endParaRPr>
          </a:p>
          <a:p>
            <a:pPr indent="-317500" lvl="0" marL="457200" rtl="0" algn="l">
              <a:lnSpc>
                <a:spcPct val="115000"/>
              </a:lnSpc>
              <a:spcBef>
                <a:spcPts val="0"/>
              </a:spcBef>
              <a:spcAft>
                <a:spcPts val="0"/>
              </a:spcAft>
              <a:buClr>
                <a:schemeClr val="dk2"/>
              </a:buClr>
              <a:buSzPts val="1400"/>
              <a:buFont typeface="Roboto"/>
              <a:buChar char="●"/>
            </a:pPr>
            <a:r>
              <a:rPr b="1" i="1" lang="en" sz="1500" u="sng">
                <a:solidFill>
                  <a:srgbClr val="434343"/>
                </a:solidFill>
                <a:latin typeface="Roboto"/>
                <a:ea typeface="Roboto"/>
                <a:cs typeface="Roboto"/>
                <a:sym typeface="Roboto"/>
              </a:rPr>
              <a:t>Website_Traffic</a:t>
            </a:r>
            <a:r>
              <a:rPr i="1" lang="en">
                <a:solidFill>
                  <a:srgbClr val="212121"/>
                </a:solidFill>
                <a:latin typeface="Roboto"/>
                <a:ea typeface="Roboto"/>
                <a:cs typeface="Roboto"/>
                <a:sym typeface="Roboto"/>
              </a:rPr>
              <a:t> </a:t>
            </a:r>
            <a:r>
              <a:rPr lang="en">
                <a:solidFill>
                  <a:srgbClr val="212121"/>
                </a:solidFill>
                <a:latin typeface="Roboto"/>
                <a:ea typeface="Roboto"/>
                <a:cs typeface="Roboto"/>
                <a:sym typeface="Roboto"/>
              </a:rPr>
              <a:t>:  </a:t>
            </a:r>
            <a:r>
              <a:rPr lang="en" sz="1300">
                <a:solidFill>
                  <a:srgbClr val="212121"/>
                </a:solidFill>
                <a:latin typeface="Roboto"/>
                <a:ea typeface="Roboto"/>
                <a:cs typeface="Roboto"/>
                <a:sym typeface="Roboto"/>
              </a:rPr>
              <a:t>This feature measures the popularity of the website by determining the number of visitors and the number of pages they visit.  If the domain has no traffic or is not recognized by the Alexa database, it is classified as “Phishing”.</a:t>
            </a:r>
            <a:br>
              <a:rPr lang="en" sz="1300">
                <a:solidFill>
                  <a:srgbClr val="212121"/>
                </a:solidFill>
                <a:latin typeface="Roboto"/>
                <a:ea typeface="Roboto"/>
                <a:cs typeface="Roboto"/>
                <a:sym typeface="Roboto"/>
              </a:rPr>
            </a:br>
            <a:r>
              <a:rPr i="1" lang="en" sz="1300">
                <a:solidFill>
                  <a:srgbClr val="212121"/>
                </a:solidFill>
                <a:latin typeface="Roboto"/>
                <a:ea typeface="Roboto"/>
                <a:cs typeface="Roboto"/>
                <a:sym typeface="Roboto"/>
              </a:rPr>
              <a:t>Output </a:t>
            </a:r>
            <a:r>
              <a:rPr lang="en" sz="1300">
                <a:solidFill>
                  <a:srgbClr val="212121"/>
                </a:solidFill>
                <a:latin typeface="Roboto"/>
                <a:ea typeface="Roboto"/>
                <a:cs typeface="Roboto"/>
                <a:sym typeface="Roboto"/>
              </a:rPr>
              <a:t>: </a:t>
            </a:r>
            <a:r>
              <a:rPr lang="en" sz="1200">
                <a:solidFill>
                  <a:srgbClr val="212121"/>
                </a:solidFill>
                <a:latin typeface="Roboto"/>
                <a:ea typeface="Roboto"/>
                <a:cs typeface="Roboto"/>
                <a:sym typeface="Roboto"/>
              </a:rPr>
              <a:t>IF </a:t>
            </a:r>
            <a:endParaRPr sz="1200">
              <a:solidFill>
                <a:srgbClr val="212121"/>
              </a:solidFill>
              <a:latin typeface="Roboto"/>
              <a:ea typeface="Roboto"/>
              <a:cs typeface="Roboto"/>
              <a:sym typeface="Roboto"/>
            </a:endParaRPr>
          </a:p>
          <a:p>
            <a:pPr indent="-317500" lvl="1" marL="914400" rtl="0" algn="l">
              <a:lnSpc>
                <a:spcPct val="115000"/>
              </a:lnSpc>
              <a:spcBef>
                <a:spcPts val="0"/>
              </a:spcBef>
              <a:spcAft>
                <a:spcPts val="0"/>
              </a:spcAft>
              <a:buClr>
                <a:srgbClr val="212121"/>
              </a:buClr>
              <a:buSzPts val="1400"/>
              <a:buFont typeface="Roboto"/>
              <a:buChar char="○"/>
            </a:pPr>
            <a:r>
              <a:rPr lang="en" sz="1200">
                <a:solidFill>
                  <a:srgbClr val="212121"/>
                </a:solidFill>
                <a:latin typeface="Roboto"/>
                <a:ea typeface="Roboto"/>
                <a:cs typeface="Roboto"/>
                <a:sym typeface="Roboto"/>
              </a:rPr>
              <a:t>Website Rank &lt; 100,000 → returns 1 (legitimate)</a:t>
            </a:r>
            <a:endParaRPr sz="1200">
              <a:solidFill>
                <a:srgbClr val="212121"/>
              </a:solidFill>
              <a:latin typeface="Roboto"/>
              <a:ea typeface="Roboto"/>
              <a:cs typeface="Roboto"/>
              <a:sym typeface="Roboto"/>
            </a:endParaRPr>
          </a:p>
          <a:p>
            <a:pPr indent="-317500" lvl="1" marL="914400" rtl="0" algn="l">
              <a:lnSpc>
                <a:spcPct val="115000"/>
              </a:lnSpc>
              <a:spcBef>
                <a:spcPts val="0"/>
              </a:spcBef>
              <a:spcAft>
                <a:spcPts val="0"/>
              </a:spcAft>
              <a:buClr>
                <a:srgbClr val="212121"/>
              </a:buClr>
              <a:buSzPts val="1400"/>
              <a:buFont typeface="Roboto"/>
              <a:buChar char="○"/>
            </a:pPr>
            <a:r>
              <a:rPr lang="en" sz="1200">
                <a:solidFill>
                  <a:srgbClr val="212121"/>
                </a:solidFill>
                <a:latin typeface="Roboto"/>
                <a:ea typeface="Roboto"/>
                <a:cs typeface="Roboto"/>
                <a:sym typeface="Roboto"/>
              </a:rPr>
              <a:t>Website Rank &gt; 100,000 → returns -1 (phishy)</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3" name="Shape 113"/>
        <p:cNvGrpSpPr/>
        <p:nvPr/>
      </p:nvGrpSpPr>
      <p:grpSpPr>
        <a:xfrm>
          <a:off x="0" y="0"/>
          <a:ext cx="0" cy="0"/>
          <a:chOff x="0" y="0"/>
          <a:chExt cx="0" cy="0"/>
        </a:xfrm>
      </p:grpSpPr>
      <p:sp>
        <p:nvSpPr>
          <p:cNvPr id="114" name="Google Shape;114;p16"/>
          <p:cNvSpPr txBox="1"/>
          <p:nvPr>
            <p:ph type="title"/>
          </p:nvPr>
        </p:nvSpPr>
        <p:spPr>
          <a:xfrm>
            <a:off x="729450" y="1322450"/>
            <a:ext cx="28599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 Of The Presentation</a:t>
            </a:r>
            <a:endParaRPr/>
          </a:p>
        </p:txBody>
      </p:sp>
      <p:sp>
        <p:nvSpPr>
          <p:cNvPr id="115" name="Google Shape;115;p16"/>
          <p:cNvSpPr txBox="1"/>
          <p:nvPr>
            <p:ph idx="4294967295" type="subTitle"/>
          </p:nvPr>
        </p:nvSpPr>
        <p:spPr>
          <a:xfrm>
            <a:off x="4572000" y="1374727"/>
            <a:ext cx="4080000" cy="32529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uFill>
                  <a:noFill/>
                </a:uFill>
                <a:hlinkClick>
                  <a:extLst>
                    <a:ext uri="{A12FA001-AC4F-418D-AE19-62706E023703}">
                      <ahyp:hlinkClr val="tx"/>
                    </a:ext>
                  </a:extLst>
                </a:hlinkClick>
              </a:rPr>
              <a:t>The Problem</a:t>
            </a:r>
            <a:r>
              <a:rPr lang="en" sz="1800">
                <a:solidFill>
                  <a:srgbClr val="FFFFFF"/>
                </a:solidFill>
              </a:rPr>
              <a:t> Statement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chemeClr val="lt1"/>
                </a:solidFill>
              </a:rPr>
              <a:t>Methodology</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chemeClr val="lt1"/>
                </a:solidFill>
              </a:rPr>
              <a:t>Dataset Description</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Model Training / Testing</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Model Evaluation </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Results / Conclusion</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Live Implementation</a:t>
            </a:r>
            <a:endParaRPr sz="1800">
              <a:solidFill>
                <a:srgbClr val="FFFFFF"/>
              </a:solidFill>
            </a:endParaRPr>
          </a:p>
          <a:p>
            <a:pPr indent="0" lvl="0" marL="0" rtl="0" algn="l">
              <a:spcBef>
                <a:spcPts val="1200"/>
              </a:spcBef>
              <a:spcAft>
                <a:spcPts val="12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62" name="Shape 262"/>
        <p:cNvGrpSpPr/>
        <p:nvPr/>
      </p:nvGrpSpPr>
      <p:grpSpPr>
        <a:xfrm>
          <a:off x="0" y="0"/>
          <a:ext cx="0" cy="0"/>
          <a:chOff x="0" y="0"/>
          <a:chExt cx="0" cy="0"/>
        </a:xfrm>
      </p:grpSpPr>
      <p:sp>
        <p:nvSpPr>
          <p:cNvPr id="263" name="Google Shape;263;p34"/>
          <p:cNvSpPr txBox="1"/>
          <p:nvPr/>
        </p:nvSpPr>
        <p:spPr>
          <a:xfrm>
            <a:off x="59700" y="87750"/>
            <a:ext cx="9024600" cy="5145000"/>
          </a:xfrm>
          <a:prstGeom prst="rect">
            <a:avLst/>
          </a:prstGeom>
          <a:solidFill>
            <a:srgbClr val="EFEFEF"/>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Font typeface="Lato"/>
              <a:buChar char="●"/>
            </a:pPr>
            <a:r>
              <a:rPr b="1" lang="en" sz="1600">
                <a:latin typeface="Lato"/>
                <a:ea typeface="Lato"/>
                <a:cs typeface="Lato"/>
                <a:sym typeface="Lato"/>
              </a:rPr>
              <a:t>Sub domains and multi-sub domain</a:t>
            </a:r>
            <a:r>
              <a:rPr b="1" lang="en" sz="1500" u="sng">
                <a:latin typeface="Lato"/>
                <a:ea typeface="Lato"/>
                <a:cs typeface="Lato"/>
                <a:sym typeface="Lato"/>
              </a:rPr>
              <a:t> </a:t>
            </a:r>
            <a:r>
              <a:rPr b="1" lang="en" sz="1500" u="sng">
                <a:solidFill>
                  <a:srgbClr val="434343"/>
                </a:solidFill>
                <a:latin typeface="Lato"/>
                <a:ea typeface="Lato"/>
                <a:cs typeface="Lato"/>
                <a:sym typeface="Lato"/>
              </a:rPr>
              <a:t>:</a:t>
            </a:r>
            <a:r>
              <a:rPr b="1" lang="en" sz="1500">
                <a:solidFill>
                  <a:srgbClr val="434343"/>
                </a:solidFill>
                <a:latin typeface="Lato"/>
                <a:ea typeface="Lato"/>
                <a:cs typeface="Lato"/>
                <a:sym typeface="Lato"/>
              </a:rPr>
              <a:t> </a:t>
            </a:r>
            <a:r>
              <a:rPr lang="en" sz="1500">
                <a:latin typeface="Lato"/>
                <a:ea typeface="Lato"/>
                <a:cs typeface="Lato"/>
                <a:sym typeface="Lato"/>
              </a:rPr>
              <a:t>In this feature, we are checking if the </a:t>
            </a:r>
            <a:r>
              <a:rPr lang="en" sz="1500">
                <a:latin typeface="Lato"/>
                <a:ea typeface="Lato"/>
                <a:cs typeface="Lato"/>
                <a:sym typeface="Lato"/>
              </a:rPr>
              <a:t>subdomains</a:t>
            </a:r>
            <a:r>
              <a:rPr lang="en" sz="1500">
                <a:latin typeface="Lato"/>
                <a:ea typeface="Lato"/>
                <a:cs typeface="Lato"/>
                <a:sym typeface="Lato"/>
              </a:rPr>
              <a:t> of the links present on the website are same as that of the url of our website. Any url may or may not contain a sub-domain other than ‘www’. If </a:t>
            </a:r>
            <a:endParaRPr sz="1500">
              <a:latin typeface="Lato"/>
              <a:ea typeface="Lato"/>
              <a:cs typeface="Lato"/>
              <a:sym typeface="Lato"/>
            </a:endParaRPr>
          </a:p>
          <a:p>
            <a:pPr indent="-323850" lvl="1" marL="1371600" rtl="0" algn="l">
              <a:spcBef>
                <a:spcPts val="0"/>
              </a:spcBef>
              <a:spcAft>
                <a:spcPts val="0"/>
              </a:spcAft>
              <a:buSzPts val="1500"/>
              <a:buFont typeface="Lato"/>
              <a:buChar char="○"/>
            </a:pPr>
            <a:r>
              <a:rPr lang="en" sz="1500">
                <a:latin typeface="Lato"/>
                <a:ea typeface="Lato"/>
                <a:cs typeface="Lato"/>
                <a:sym typeface="Lato"/>
              </a:rPr>
              <a:t>      No subdomain present : returns -1 (legitimate)</a:t>
            </a:r>
            <a:endParaRPr sz="1500">
              <a:latin typeface="Lato"/>
              <a:ea typeface="Lato"/>
              <a:cs typeface="Lato"/>
              <a:sym typeface="Lato"/>
            </a:endParaRPr>
          </a:p>
          <a:p>
            <a:pPr indent="-323850" lvl="1" marL="1371600" rtl="0" algn="l">
              <a:spcBef>
                <a:spcPts val="0"/>
              </a:spcBef>
              <a:spcAft>
                <a:spcPts val="0"/>
              </a:spcAft>
              <a:buSzPts val="1500"/>
              <a:buFont typeface="Lato"/>
              <a:buChar char="○"/>
            </a:pPr>
            <a:r>
              <a:rPr lang="en" sz="1500">
                <a:latin typeface="Lato"/>
                <a:ea typeface="Lato"/>
                <a:cs typeface="Lato"/>
                <a:sym typeface="Lato"/>
              </a:rPr>
              <a:t>     One subdomain ( like second level domains eg. ‘.in’ , ‘.uk’):  returns 0 </a:t>
            </a:r>
            <a:endParaRPr sz="1500">
              <a:latin typeface="Lato"/>
              <a:ea typeface="Lato"/>
              <a:cs typeface="Lato"/>
              <a:sym typeface="Lato"/>
            </a:endParaRPr>
          </a:p>
          <a:p>
            <a:pPr indent="-323850" lvl="1" marL="1371600" rtl="0" algn="l">
              <a:spcBef>
                <a:spcPts val="0"/>
              </a:spcBef>
              <a:spcAft>
                <a:spcPts val="0"/>
              </a:spcAft>
              <a:buSzPts val="1500"/>
              <a:buFont typeface="Lato"/>
              <a:buChar char="○"/>
            </a:pPr>
            <a:r>
              <a:rPr lang="en" sz="1500">
                <a:latin typeface="Lato"/>
                <a:ea typeface="Lato"/>
                <a:cs typeface="Lato"/>
                <a:sym typeface="Lato"/>
              </a:rPr>
              <a:t>     One subdomain ( like second level domains eg. ‘.in’ , ‘.uk’):  returns 0 (suspicious)</a:t>
            </a:r>
            <a:endParaRPr sz="1500">
              <a:latin typeface="Lato"/>
              <a:ea typeface="Lato"/>
              <a:cs typeface="Lato"/>
              <a:sym typeface="Lato"/>
            </a:endParaRPr>
          </a:p>
          <a:p>
            <a:pPr indent="-323850" lvl="1" marL="1371600" rtl="0" algn="l">
              <a:spcBef>
                <a:spcPts val="0"/>
              </a:spcBef>
              <a:spcAft>
                <a:spcPts val="0"/>
              </a:spcAft>
              <a:buSzPts val="1500"/>
              <a:buFont typeface="Lato"/>
              <a:buChar char="○"/>
            </a:pPr>
            <a:r>
              <a:rPr lang="en" sz="1500">
                <a:latin typeface="Lato"/>
                <a:ea typeface="Lato"/>
                <a:cs typeface="Lato"/>
                <a:sym typeface="Lato"/>
              </a:rPr>
              <a:t>     More than one subdomains : returns 1 (phishy)</a:t>
            </a:r>
            <a:r>
              <a:rPr lang="en" sz="1500">
                <a:latin typeface="Lato"/>
                <a:ea typeface="Lato"/>
                <a:cs typeface="Lato"/>
                <a:sym typeface="Lato"/>
              </a:rPr>
              <a:t>  </a:t>
            </a:r>
            <a:br>
              <a:rPr lang="en" sz="1500">
                <a:latin typeface="Lato"/>
                <a:ea typeface="Lato"/>
                <a:cs typeface="Lato"/>
                <a:sym typeface="Lato"/>
              </a:rPr>
            </a:br>
            <a:endParaRPr sz="1500">
              <a:latin typeface="Lato"/>
              <a:ea typeface="Lato"/>
              <a:cs typeface="Lato"/>
              <a:sym typeface="Lato"/>
            </a:endParaRPr>
          </a:p>
          <a:p>
            <a:pPr indent="-323850" lvl="0" marL="457200" rtl="0" algn="l">
              <a:spcBef>
                <a:spcPts val="0"/>
              </a:spcBef>
              <a:spcAft>
                <a:spcPts val="0"/>
              </a:spcAft>
              <a:buClr>
                <a:srgbClr val="212121"/>
              </a:buClr>
              <a:buSzPts val="1500"/>
              <a:buFont typeface="Roboto"/>
              <a:buChar char="●"/>
            </a:pPr>
            <a:r>
              <a:rPr b="1" lang="en" sz="1500">
                <a:solidFill>
                  <a:srgbClr val="212121"/>
                </a:solidFill>
                <a:latin typeface="Roboto"/>
                <a:ea typeface="Roboto"/>
                <a:cs typeface="Roboto"/>
                <a:sym typeface="Roboto"/>
              </a:rPr>
              <a:t>PrefixSuffix: </a:t>
            </a:r>
            <a:r>
              <a:rPr lang="en" sz="1500">
                <a:solidFill>
                  <a:srgbClr val="212121"/>
                </a:solidFill>
                <a:latin typeface="Roboto"/>
                <a:ea typeface="Roboto"/>
                <a:cs typeface="Roboto"/>
                <a:sym typeface="Roboto"/>
              </a:rPr>
              <a:t>If we find a hyphen (-) in domain than that URL is malicious. </a:t>
            </a:r>
            <a:endParaRPr sz="1500">
              <a:solidFill>
                <a:srgbClr val="212121"/>
              </a:solidFill>
              <a:latin typeface="Roboto"/>
              <a:ea typeface="Roboto"/>
              <a:cs typeface="Roboto"/>
              <a:sym typeface="Roboto"/>
            </a:endParaRPr>
          </a:p>
          <a:p>
            <a:pPr indent="-323850" lvl="1" marL="914400" rtl="0" algn="l">
              <a:spcBef>
                <a:spcPts val="0"/>
              </a:spcBef>
              <a:spcAft>
                <a:spcPts val="0"/>
              </a:spcAft>
              <a:buClr>
                <a:srgbClr val="212121"/>
              </a:buClr>
              <a:buSzPts val="1500"/>
              <a:buFont typeface="Roboto"/>
              <a:buChar char="○"/>
            </a:pPr>
            <a:r>
              <a:rPr lang="en" sz="1500">
                <a:solidFill>
                  <a:srgbClr val="212121"/>
                </a:solidFill>
                <a:latin typeface="Roboto"/>
                <a:ea typeface="Roboto"/>
                <a:cs typeface="Roboto"/>
                <a:sym typeface="Roboto"/>
              </a:rPr>
              <a:t>Returns 1 if URL is malicious</a:t>
            </a:r>
            <a:endParaRPr sz="1500">
              <a:solidFill>
                <a:srgbClr val="212121"/>
              </a:solidFill>
              <a:latin typeface="Roboto"/>
              <a:ea typeface="Roboto"/>
              <a:cs typeface="Roboto"/>
              <a:sym typeface="Roboto"/>
            </a:endParaRPr>
          </a:p>
          <a:p>
            <a:pPr indent="-323850" lvl="1" marL="914400" rtl="0" algn="l">
              <a:spcBef>
                <a:spcPts val="0"/>
              </a:spcBef>
              <a:spcAft>
                <a:spcPts val="0"/>
              </a:spcAft>
              <a:buClr>
                <a:srgbClr val="212121"/>
              </a:buClr>
              <a:buSzPts val="1500"/>
              <a:buFont typeface="Roboto"/>
              <a:buChar char="○"/>
            </a:pPr>
            <a:r>
              <a:rPr lang="en" sz="1500">
                <a:solidFill>
                  <a:srgbClr val="212121"/>
                </a:solidFill>
                <a:latin typeface="Roboto"/>
                <a:ea typeface="Roboto"/>
                <a:cs typeface="Roboto"/>
                <a:sym typeface="Roboto"/>
              </a:rPr>
              <a:t>Returns 0 if URL is legitimate</a:t>
            </a:r>
            <a:br>
              <a:rPr lang="en" sz="1500">
                <a:solidFill>
                  <a:srgbClr val="212121"/>
                </a:solidFill>
                <a:latin typeface="Roboto"/>
                <a:ea typeface="Roboto"/>
                <a:cs typeface="Roboto"/>
                <a:sym typeface="Roboto"/>
              </a:rPr>
            </a:br>
            <a:endParaRPr sz="1500">
              <a:solidFill>
                <a:srgbClr val="212121"/>
              </a:solidFill>
              <a:latin typeface="Roboto"/>
              <a:ea typeface="Roboto"/>
              <a:cs typeface="Roboto"/>
              <a:sym typeface="Roboto"/>
            </a:endParaRPr>
          </a:p>
          <a:p>
            <a:pPr indent="-323850" lvl="0" marL="457200" rtl="0" algn="l">
              <a:lnSpc>
                <a:spcPct val="115000"/>
              </a:lnSpc>
              <a:spcBef>
                <a:spcPts val="0"/>
              </a:spcBef>
              <a:spcAft>
                <a:spcPts val="0"/>
              </a:spcAft>
              <a:buClr>
                <a:srgbClr val="212121"/>
              </a:buClr>
              <a:buSzPts val="1500"/>
              <a:buFont typeface="Roboto"/>
              <a:buChar char="●"/>
            </a:pPr>
            <a:r>
              <a:rPr b="1" lang="en" sz="1500"/>
              <a:t>LinksInScriptTags: </a:t>
            </a:r>
            <a:r>
              <a:rPr lang="en" sz="1500"/>
              <a:t>If we take the percentage of the script tags have domain name in their src different from the domain in URL to be x then</a:t>
            </a:r>
            <a:endParaRPr sz="1500"/>
          </a:p>
          <a:p>
            <a:pPr indent="-323850" lvl="1" marL="914400" rtl="0" algn="l">
              <a:lnSpc>
                <a:spcPct val="115000"/>
              </a:lnSpc>
              <a:spcBef>
                <a:spcPts val="1600"/>
              </a:spcBef>
              <a:spcAft>
                <a:spcPts val="0"/>
              </a:spcAft>
              <a:buSzPts val="1500"/>
              <a:buChar char="○"/>
            </a:pPr>
            <a:r>
              <a:rPr lang="en" sz="1500"/>
              <a:t>If  x&lt;17% :Returns -1 to signify that URL is legitimate</a:t>
            </a:r>
            <a:endParaRPr sz="1500"/>
          </a:p>
          <a:p>
            <a:pPr indent="-323850" lvl="1" marL="914400" rtl="0" algn="l">
              <a:lnSpc>
                <a:spcPct val="115000"/>
              </a:lnSpc>
              <a:spcBef>
                <a:spcPts val="1600"/>
              </a:spcBef>
              <a:spcAft>
                <a:spcPts val="0"/>
              </a:spcAft>
              <a:buSzPts val="1500"/>
              <a:buChar char="○"/>
            </a:pPr>
            <a:r>
              <a:rPr lang="en" sz="1500"/>
              <a:t>If 17&lt; x &lt;=81%: Returns 0 to signify URL is suspicious  else Returns 1 to signify that URL is malicious.</a:t>
            </a:r>
            <a:endParaRPr sz="1500"/>
          </a:p>
          <a:p>
            <a:pPr indent="0" lvl="0" marL="457200" rtl="0" algn="l">
              <a:lnSpc>
                <a:spcPct val="115000"/>
              </a:lnSpc>
              <a:spcBef>
                <a:spcPts val="1600"/>
              </a:spcBef>
              <a:spcAft>
                <a:spcPts val="1600"/>
              </a:spcAft>
              <a:buNone/>
            </a:pPr>
            <a:r>
              <a:t/>
            </a:r>
            <a:endParaRPr sz="1500">
              <a:highlight>
                <a:schemeClr val="lt1"/>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67" name="Shape 267"/>
        <p:cNvGrpSpPr/>
        <p:nvPr/>
      </p:nvGrpSpPr>
      <p:grpSpPr>
        <a:xfrm>
          <a:off x="0" y="0"/>
          <a:ext cx="0" cy="0"/>
          <a:chOff x="0" y="0"/>
          <a:chExt cx="0" cy="0"/>
        </a:xfrm>
      </p:grpSpPr>
      <p:sp>
        <p:nvSpPr>
          <p:cNvPr id="268" name="Google Shape;268;p35"/>
          <p:cNvSpPr txBox="1"/>
          <p:nvPr>
            <p:ph idx="4294967295" type="title"/>
          </p:nvPr>
        </p:nvSpPr>
        <p:spPr>
          <a:xfrm>
            <a:off x="0" y="0"/>
            <a:ext cx="8756100" cy="4968900"/>
          </a:xfrm>
          <a:prstGeom prst="rect">
            <a:avLst/>
          </a:prstGeom>
          <a:solidFill>
            <a:srgbClr val="EFEFEF"/>
          </a:solidFill>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br>
              <a:rPr b="0" lang="en" sz="1500">
                <a:latin typeface="Arial"/>
                <a:ea typeface="Arial"/>
                <a:cs typeface="Arial"/>
                <a:sym typeface="Arial"/>
              </a:rPr>
            </a:br>
            <a:endParaRPr b="0" sz="1500">
              <a:latin typeface="Arial"/>
              <a:ea typeface="Arial"/>
              <a:cs typeface="Arial"/>
              <a:sym typeface="Arial"/>
            </a:endParaRPr>
          </a:p>
          <a:p>
            <a:pPr indent="-314325" lvl="0" marL="457200" rtl="0" algn="l">
              <a:lnSpc>
                <a:spcPct val="115000"/>
              </a:lnSpc>
              <a:spcBef>
                <a:spcPts val="1600"/>
              </a:spcBef>
              <a:spcAft>
                <a:spcPts val="0"/>
              </a:spcAft>
              <a:buSzPct val="100000"/>
              <a:buFont typeface="Arial"/>
              <a:buChar char="●"/>
            </a:pPr>
            <a:r>
              <a:rPr lang="en" sz="1500">
                <a:latin typeface="Arial"/>
                <a:ea typeface="Arial"/>
                <a:cs typeface="Arial"/>
                <a:sym typeface="Arial"/>
              </a:rPr>
              <a:t>AgeOfDomain : </a:t>
            </a:r>
            <a:r>
              <a:rPr b="0" lang="en" sz="1500">
                <a:latin typeface="Arial"/>
                <a:ea typeface="Arial"/>
                <a:cs typeface="Arial"/>
                <a:sym typeface="Arial"/>
              </a:rPr>
              <a:t>This feature can be extracted from WHOIS database. Most phishing websites live for a short period of time. By reviewing our dataset, we find that the minimum age of the legitimate domain is 6 months.</a:t>
            </a:r>
            <a:endParaRPr b="0" sz="1500">
              <a:latin typeface="Arial"/>
              <a:ea typeface="Arial"/>
              <a:cs typeface="Arial"/>
              <a:sym typeface="Arial"/>
            </a:endParaRPr>
          </a:p>
          <a:p>
            <a:pPr indent="-314325" lvl="1" marL="914400" rtl="0" algn="l">
              <a:lnSpc>
                <a:spcPct val="115000"/>
              </a:lnSpc>
              <a:spcBef>
                <a:spcPts val="0"/>
              </a:spcBef>
              <a:spcAft>
                <a:spcPts val="0"/>
              </a:spcAft>
              <a:buSzPct val="100000"/>
              <a:buFont typeface="Arial"/>
              <a:buChar char="○"/>
            </a:pPr>
            <a:r>
              <a:rPr b="0" lang="en" sz="1500">
                <a:latin typeface="Arial"/>
                <a:ea typeface="Arial"/>
                <a:cs typeface="Arial"/>
                <a:sym typeface="Arial"/>
              </a:rPr>
              <a:t>If Age of domain &lt; 6 months : returns 1 (phishy)</a:t>
            </a:r>
            <a:endParaRPr b="0" sz="1500">
              <a:latin typeface="Arial"/>
              <a:ea typeface="Arial"/>
              <a:cs typeface="Arial"/>
              <a:sym typeface="Arial"/>
            </a:endParaRPr>
          </a:p>
          <a:p>
            <a:pPr indent="-314325" lvl="1" marL="914400" rtl="0" algn="l">
              <a:lnSpc>
                <a:spcPct val="115000"/>
              </a:lnSpc>
              <a:spcBef>
                <a:spcPts val="0"/>
              </a:spcBef>
              <a:spcAft>
                <a:spcPts val="0"/>
              </a:spcAft>
              <a:buSzPct val="100000"/>
              <a:buFont typeface="Arial"/>
              <a:buChar char="○"/>
            </a:pPr>
            <a:r>
              <a:rPr b="0" lang="en" sz="1500">
                <a:latin typeface="Arial"/>
                <a:ea typeface="Arial"/>
                <a:cs typeface="Arial"/>
                <a:sym typeface="Arial"/>
              </a:rPr>
              <a:t>If Age of domain &gt; 6 months : returns -1 (legitimate)</a:t>
            </a:r>
            <a:br>
              <a:rPr b="0" lang="en" sz="1500">
                <a:latin typeface="Arial"/>
                <a:ea typeface="Arial"/>
                <a:cs typeface="Arial"/>
                <a:sym typeface="Arial"/>
              </a:rPr>
            </a:br>
            <a:endParaRPr b="0" sz="1500">
              <a:latin typeface="Arial"/>
              <a:ea typeface="Arial"/>
              <a:cs typeface="Arial"/>
              <a:sym typeface="Arial"/>
            </a:endParaRPr>
          </a:p>
          <a:p>
            <a:pPr indent="-314325" lvl="0" marL="457200" rtl="0" algn="l">
              <a:lnSpc>
                <a:spcPct val="115000"/>
              </a:lnSpc>
              <a:spcBef>
                <a:spcPts val="0"/>
              </a:spcBef>
              <a:spcAft>
                <a:spcPts val="0"/>
              </a:spcAft>
              <a:buSzPct val="100000"/>
              <a:buFont typeface="Arial"/>
              <a:buChar char="●"/>
            </a:pPr>
            <a:r>
              <a:rPr b="0" lang="en" sz="1500">
                <a:latin typeface="Arial"/>
                <a:ea typeface="Arial"/>
                <a:cs typeface="Arial"/>
                <a:sym typeface="Arial"/>
              </a:rPr>
              <a:t> </a:t>
            </a:r>
            <a:r>
              <a:rPr lang="en" sz="1500">
                <a:latin typeface="Arial"/>
                <a:ea typeface="Arial"/>
                <a:cs typeface="Arial"/>
                <a:sym typeface="Arial"/>
              </a:rPr>
              <a:t>Using IP address : </a:t>
            </a:r>
            <a:r>
              <a:rPr b="0" lang="en" sz="1500">
                <a:latin typeface="Arial"/>
                <a:ea typeface="Arial"/>
                <a:cs typeface="Arial"/>
                <a:sym typeface="Arial"/>
              </a:rPr>
              <a:t>If an IP address is used as an alternative of the domain name in the URL, such as “http://125.98.3.123/fake.html”, users can be sure that someone is trying to steal their personal information. Sometimes, the IP address is even transformed into hexadecimal code as shown in the following link “http://0x58.0xCC.0xCA.0x62/2/paypal.ca/index.html”. </a:t>
            </a:r>
            <a:endParaRPr b="0" sz="1500">
              <a:latin typeface="Arial"/>
              <a:ea typeface="Arial"/>
              <a:cs typeface="Arial"/>
              <a:sym typeface="Arial"/>
            </a:endParaRPr>
          </a:p>
          <a:p>
            <a:pPr indent="-314325" lvl="1" marL="914400" rtl="0" algn="l">
              <a:lnSpc>
                <a:spcPct val="115000"/>
              </a:lnSpc>
              <a:spcBef>
                <a:spcPts val="0"/>
              </a:spcBef>
              <a:spcAft>
                <a:spcPts val="0"/>
              </a:spcAft>
              <a:buSzPct val="100000"/>
              <a:buFont typeface="Arial"/>
              <a:buChar char="○"/>
            </a:pPr>
            <a:r>
              <a:rPr b="0" lang="en" sz="1500">
                <a:latin typeface="Arial"/>
                <a:ea typeface="Arial"/>
                <a:cs typeface="Arial"/>
                <a:sym typeface="Arial"/>
              </a:rPr>
              <a:t>If the domain name is an IP address then the URL is malicious else the URL is legitimate. </a:t>
            </a:r>
            <a:endParaRPr b="0" sz="1500">
              <a:latin typeface="Arial"/>
              <a:ea typeface="Arial"/>
              <a:cs typeface="Arial"/>
              <a:sym typeface="Arial"/>
            </a:endParaRPr>
          </a:p>
          <a:p>
            <a:pPr indent="-314325" lvl="1" marL="914400" rtl="0" algn="l">
              <a:lnSpc>
                <a:spcPct val="115000"/>
              </a:lnSpc>
              <a:spcBef>
                <a:spcPts val="0"/>
              </a:spcBef>
              <a:spcAft>
                <a:spcPts val="0"/>
              </a:spcAft>
              <a:buSzPct val="100000"/>
              <a:buFont typeface="Arial"/>
              <a:buChar char="○"/>
            </a:pPr>
            <a:r>
              <a:rPr b="0" lang="en" sz="1500">
                <a:latin typeface="Arial"/>
                <a:ea typeface="Arial"/>
                <a:cs typeface="Arial"/>
                <a:sym typeface="Arial"/>
              </a:rPr>
              <a:t>Returns 1 if the URL is malicious</a:t>
            </a:r>
            <a:endParaRPr b="0" sz="1500">
              <a:latin typeface="Arial"/>
              <a:ea typeface="Arial"/>
              <a:cs typeface="Arial"/>
              <a:sym typeface="Arial"/>
            </a:endParaRPr>
          </a:p>
          <a:p>
            <a:pPr indent="-314325" lvl="1" marL="914400" rtl="0" algn="l">
              <a:lnSpc>
                <a:spcPct val="115000"/>
              </a:lnSpc>
              <a:spcBef>
                <a:spcPts val="0"/>
              </a:spcBef>
              <a:spcAft>
                <a:spcPts val="0"/>
              </a:spcAft>
              <a:buSzPct val="100000"/>
              <a:buFont typeface="Arial"/>
              <a:buChar char="○"/>
            </a:pPr>
            <a:r>
              <a:rPr b="0" lang="en" sz="1500">
                <a:latin typeface="Arial"/>
                <a:ea typeface="Arial"/>
                <a:cs typeface="Arial"/>
                <a:sym typeface="Arial"/>
              </a:rPr>
              <a:t>Returns -1 if the URL is legitimate</a:t>
            </a:r>
            <a:endParaRPr b="0" sz="1500">
              <a:latin typeface="Arial"/>
              <a:ea typeface="Arial"/>
              <a:cs typeface="Arial"/>
              <a:sym typeface="Arial"/>
            </a:endParaRPr>
          </a:p>
          <a:p>
            <a:pPr indent="0" lvl="0" marL="457200" rtl="0" algn="l">
              <a:lnSpc>
                <a:spcPct val="115000"/>
              </a:lnSpc>
              <a:spcBef>
                <a:spcPts val="1600"/>
              </a:spcBef>
              <a:spcAft>
                <a:spcPts val="0"/>
              </a:spcAft>
              <a:buNone/>
            </a:pPr>
            <a:r>
              <a:t/>
            </a:r>
            <a:endParaRPr b="0" sz="1500">
              <a:highlight>
                <a:schemeClr val="lt1"/>
              </a:highlight>
              <a:latin typeface="Arial"/>
              <a:ea typeface="Arial"/>
              <a:cs typeface="Arial"/>
              <a:sym typeface="Arial"/>
            </a:endParaRPr>
          </a:p>
          <a:p>
            <a:pPr indent="0" lvl="0" marL="457200" rtl="0" algn="l">
              <a:lnSpc>
                <a:spcPct val="115000"/>
              </a:lnSpc>
              <a:spcBef>
                <a:spcPts val="1600"/>
              </a:spcBef>
              <a:spcAft>
                <a:spcPts val="1600"/>
              </a:spcAft>
              <a:buNone/>
            </a:pPr>
            <a:r>
              <a:t/>
            </a:r>
            <a:endParaRPr b="0" sz="1500">
              <a:highlight>
                <a:schemeClr val="lt1"/>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72" name="Shape 272"/>
        <p:cNvGrpSpPr/>
        <p:nvPr/>
      </p:nvGrpSpPr>
      <p:grpSpPr>
        <a:xfrm>
          <a:off x="0" y="0"/>
          <a:ext cx="0" cy="0"/>
          <a:chOff x="0" y="0"/>
          <a:chExt cx="0" cy="0"/>
        </a:xfrm>
      </p:grpSpPr>
      <p:sp>
        <p:nvSpPr>
          <p:cNvPr id="273" name="Google Shape;273;p36"/>
          <p:cNvSpPr txBox="1"/>
          <p:nvPr>
            <p:ph idx="1" type="body"/>
          </p:nvPr>
        </p:nvSpPr>
        <p:spPr>
          <a:xfrm>
            <a:off x="557675" y="807642"/>
            <a:ext cx="7697400" cy="3734400"/>
          </a:xfrm>
          <a:prstGeom prst="rect">
            <a:avLst/>
          </a:prstGeom>
        </p:spPr>
        <p:txBody>
          <a:bodyPr anchorCtr="0" anchor="ctr" bIns="91425" lIns="91425" spcFirstLastPara="1" rIns="91425" wrap="square" tIns="91425">
            <a:normAutofit/>
          </a:bodyPr>
          <a:lstStyle/>
          <a:p>
            <a:pPr indent="-323850" lvl="0" marL="457200" rtl="0" algn="l">
              <a:lnSpc>
                <a:spcPct val="115000"/>
              </a:lnSpc>
              <a:spcBef>
                <a:spcPts val="0"/>
              </a:spcBef>
              <a:spcAft>
                <a:spcPts val="0"/>
              </a:spcAft>
              <a:buClr>
                <a:srgbClr val="434343"/>
              </a:buClr>
              <a:buSzPts val="1500"/>
              <a:buFont typeface="Arial"/>
              <a:buChar char="●"/>
            </a:pPr>
            <a:r>
              <a:rPr b="1" lang="en" sz="1500">
                <a:solidFill>
                  <a:srgbClr val="000000"/>
                </a:solidFill>
                <a:latin typeface="Arial"/>
                <a:ea typeface="Arial"/>
                <a:cs typeface="Arial"/>
                <a:sym typeface="Arial"/>
              </a:rPr>
              <a:t>ServerFormHandler : </a:t>
            </a:r>
            <a:r>
              <a:rPr lang="en" sz="1500">
                <a:solidFill>
                  <a:srgbClr val="000000"/>
                </a:solidFill>
                <a:latin typeface="Arial"/>
                <a:ea typeface="Arial"/>
                <a:cs typeface="Arial"/>
                <a:sym typeface="Arial"/>
              </a:rPr>
              <a:t>If any form is present on the website then we check if the domain name of link provided in action inside form is equal to the domain in URL or not. If it is not then URL is suspicious and if the action is left blank then URL is malicious.</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RequestURL </a:t>
            </a:r>
            <a:r>
              <a:rPr b="1" lang="en" sz="1500">
                <a:solidFill>
                  <a:srgbClr val="434343"/>
                </a:solidFill>
                <a:latin typeface="Arial"/>
                <a:ea typeface="Arial"/>
                <a:cs typeface="Arial"/>
                <a:sym typeface="Arial"/>
              </a:rPr>
              <a:t>: </a:t>
            </a:r>
            <a:r>
              <a:rPr lang="en" sz="1500">
                <a:solidFill>
                  <a:srgbClr val="000000"/>
                </a:solidFill>
                <a:latin typeface="Arial"/>
                <a:ea typeface="Arial"/>
                <a:cs typeface="Arial"/>
                <a:sym typeface="Arial"/>
              </a:rPr>
              <a:t>This feature checks whether  the path links of the external objects present on the webpage like images, videos, sounds etc. are loaded from different domain. </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DomainRegLen :</a:t>
            </a:r>
            <a:r>
              <a:rPr lang="en" sz="1500">
                <a:solidFill>
                  <a:srgbClr val="000000"/>
                </a:solidFill>
                <a:latin typeface="Arial"/>
                <a:ea typeface="Arial"/>
                <a:cs typeface="Arial"/>
                <a:sym typeface="Arial"/>
              </a:rPr>
              <a:t> We check the difference between termination time and current time  (Domain_End).</a:t>
            </a:r>
            <a:endParaRPr sz="1500">
              <a:solidFill>
                <a:srgbClr val="000000"/>
              </a:solidFill>
              <a:latin typeface="Arial"/>
              <a:ea typeface="Arial"/>
              <a:cs typeface="Arial"/>
              <a:sym typeface="Arial"/>
            </a:endParaRPr>
          </a:p>
          <a:p>
            <a:pPr indent="-323850" lvl="1" marL="9144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If the URL expires on &lt; 6 months : returns 1 (phishy)</a:t>
            </a:r>
            <a:endParaRPr sz="1500">
              <a:solidFill>
                <a:srgbClr val="000000"/>
              </a:solidFill>
              <a:latin typeface="Arial"/>
              <a:ea typeface="Arial"/>
              <a:cs typeface="Arial"/>
              <a:sym typeface="Arial"/>
            </a:endParaRPr>
          </a:p>
          <a:p>
            <a:pPr indent="-323850" lvl="1" marL="9144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If URL expires on &gt; 6 months: returns -1 (legitimate)</a:t>
            </a:r>
            <a:endParaRPr sz="1500">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2929"/>
        </a:solidFill>
      </p:bgPr>
    </p:bg>
    <p:spTree>
      <p:nvGrpSpPr>
        <p:cNvPr id="277" name="Shape 277"/>
        <p:cNvGrpSpPr/>
        <p:nvPr/>
      </p:nvGrpSpPr>
      <p:grpSpPr>
        <a:xfrm>
          <a:off x="0" y="0"/>
          <a:ext cx="0" cy="0"/>
          <a:chOff x="0" y="0"/>
          <a:chExt cx="0" cy="0"/>
        </a:xfrm>
      </p:grpSpPr>
      <p:pic>
        <p:nvPicPr>
          <p:cNvPr id="278" name="Google Shape;278;p37"/>
          <p:cNvPicPr preferRelativeResize="0"/>
          <p:nvPr/>
        </p:nvPicPr>
        <p:blipFill rotWithShape="1">
          <a:blip r:embed="rId3">
            <a:alphaModFix/>
          </a:blip>
          <a:srcRect b="0" l="10916" r="13170" t="8742"/>
          <a:stretch/>
        </p:blipFill>
        <p:spPr>
          <a:xfrm>
            <a:off x="687680" y="35837"/>
            <a:ext cx="7497994" cy="5071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u="sng">
                <a:solidFill>
                  <a:schemeClr val="hlink"/>
                </a:solidFill>
                <a:hlinkClick r:id="rId3"/>
              </a:rPr>
              <a:t>https://meet.google.com/bzx-jipy-etd</a:t>
            </a:r>
            <a:r>
              <a:rPr lang="en" sz="2040"/>
              <a:t>  (legitimate URL)</a:t>
            </a:r>
            <a:endParaRPr sz="2040"/>
          </a:p>
        </p:txBody>
      </p:sp>
      <p:pic>
        <p:nvPicPr>
          <p:cNvPr id="284" name="Google Shape;284;p38"/>
          <p:cNvPicPr preferRelativeResize="0"/>
          <p:nvPr/>
        </p:nvPicPr>
        <p:blipFill rotWithShape="1">
          <a:blip r:embed="rId4">
            <a:alphaModFix/>
          </a:blip>
          <a:srcRect b="9078" l="0" r="2190" t="13528"/>
          <a:stretch/>
        </p:blipFill>
        <p:spPr>
          <a:xfrm>
            <a:off x="1274363" y="1853850"/>
            <a:ext cx="6598576" cy="3182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522" u="sng">
                <a:solidFill>
                  <a:srgbClr val="3367D6"/>
                </a:solidFill>
                <a:highlight>
                  <a:srgbClr val="FFFFFF"/>
                </a:highlight>
                <a:latin typeface="Roboto"/>
                <a:ea typeface="Roboto"/>
                <a:cs typeface="Roboto"/>
                <a:sym typeface="Roboto"/>
                <a:hlinkClick r:id="rId3">
                  <a:extLst>
                    <a:ext uri="{A12FA001-AC4F-418D-AE19-62706E023703}">
                      <ahyp:hlinkClr val="tx"/>
                    </a:ext>
                  </a:extLst>
                </a:hlinkClick>
              </a:rPr>
              <a:t>http://www.sinduscongoias.com.br/index.php/institucional/estatuto</a:t>
            </a:r>
            <a:r>
              <a:rPr lang="en" sz="3122"/>
              <a:t> </a:t>
            </a:r>
            <a:r>
              <a:rPr lang="en" sz="2677"/>
              <a:t>(phishy URL)</a:t>
            </a:r>
            <a:endParaRPr sz="2677"/>
          </a:p>
        </p:txBody>
      </p:sp>
      <p:pic>
        <p:nvPicPr>
          <p:cNvPr id="290" name="Google Shape;290;p39"/>
          <p:cNvPicPr preferRelativeResize="0"/>
          <p:nvPr/>
        </p:nvPicPr>
        <p:blipFill rotWithShape="1">
          <a:blip r:embed="rId4">
            <a:alphaModFix/>
          </a:blip>
          <a:srcRect b="8303" l="0" r="2391" t="12912"/>
          <a:stretch/>
        </p:blipFill>
        <p:spPr>
          <a:xfrm>
            <a:off x="993175" y="1974225"/>
            <a:ext cx="7024026" cy="3064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727800" y="62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Bibliography</a:t>
            </a:r>
            <a:endParaRPr/>
          </a:p>
        </p:txBody>
      </p:sp>
      <p:sp>
        <p:nvSpPr>
          <p:cNvPr id="296" name="Google Shape;296;p40"/>
          <p:cNvSpPr txBox="1"/>
          <p:nvPr>
            <p:ph idx="1" type="body"/>
          </p:nvPr>
        </p:nvSpPr>
        <p:spPr>
          <a:xfrm>
            <a:off x="727800" y="1692075"/>
            <a:ext cx="7425000" cy="22611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400">
                <a:solidFill>
                  <a:srgbClr val="000000"/>
                </a:solidFill>
                <a:latin typeface="Cambria"/>
                <a:ea typeface="Cambria"/>
                <a:cs typeface="Cambria"/>
                <a:sym typeface="Cambria"/>
              </a:rPr>
              <a:t>[1] Rishikesh Mahajan, “Phishing Website Detection using Machine Learning Algorithms 2018”  </a:t>
            </a:r>
            <a:endParaRPr sz="1400">
              <a:solidFill>
                <a:srgbClr val="000000"/>
              </a:solidFill>
              <a:latin typeface="Cambria"/>
              <a:ea typeface="Cambria"/>
              <a:cs typeface="Cambria"/>
              <a:sym typeface="Cambria"/>
            </a:endParaRPr>
          </a:p>
          <a:p>
            <a:pPr indent="0" lvl="0" marL="0" rtl="0" algn="just">
              <a:lnSpc>
                <a:spcPct val="150000"/>
              </a:lnSpc>
              <a:spcBef>
                <a:spcPts val="0"/>
              </a:spcBef>
              <a:spcAft>
                <a:spcPts val="0"/>
              </a:spcAft>
              <a:buNone/>
            </a:pPr>
            <a:r>
              <a:rPr lang="en" sz="1400">
                <a:solidFill>
                  <a:srgbClr val="000000"/>
                </a:solidFill>
                <a:latin typeface="Cambria"/>
                <a:ea typeface="Cambria"/>
                <a:cs typeface="Cambria"/>
                <a:sym typeface="Cambria"/>
              </a:rPr>
              <a:t>[2] https://www.alexa.com/login/</a:t>
            </a:r>
            <a:endParaRPr sz="1400">
              <a:solidFill>
                <a:srgbClr val="000000"/>
              </a:solidFill>
              <a:latin typeface="Cambria"/>
              <a:ea typeface="Cambria"/>
              <a:cs typeface="Cambria"/>
              <a:sym typeface="Cambria"/>
            </a:endParaRPr>
          </a:p>
          <a:p>
            <a:pPr indent="0" lvl="0" marL="0" rtl="0" algn="just">
              <a:lnSpc>
                <a:spcPct val="150000"/>
              </a:lnSpc>
              <a:spcBef>
                <a:spcPts val="0"/>
              </a:spcBef>
              <a:spcAft>
                <a:spcPts val="0"/>
              </a:spcAft>
              <a:buNone/>
            </a:pPr>
            <a:r>
              <a:rPr lang="en" sz="1400">
                <a:solidFill>
                  <a:srgbClr val="000000"/>
                </a:solidFill>
                <a:latin typeface="Cambria"/>
                <a:ea typeface="Cambria"/>
                <a:cs typeface="Cambria"/>
                <a:sym typeface="Cambria"/>
              </a:rPr>
              <a:t>[3] https://in.godaddy.com/offers/whois-b?</a:t>
            </a:r>
            <a:endParaRPr sz="1400">
              <a:solidFill>
                <a:srgbClr val="000000"/>
              </a:solidFill>
              <a:latin typeface="Cambria"/>
              <a:ea typeface="Cambria"/>
              <a:cs typeface="Cambria"/>
              <a:sym typeface="Cambria"/>
            </a:endParaRPr>
          </a:p>
          <a:p>
            <a:pPr indent="0" lvl="0" marL="0" rtl="0" algn="just">
              <a:lnSpc>
                <a:spcPct val="150000"/>
              </a:lnSpc>
              <a:spcBef>
                <a:spcPts val="0"/>
              </a:spcBef>
              <a:spcAft>
                <a:spcPts val="0"/>
              </a:spcAft>
              <a:buNone/>
            </a:pPr>
            <a:r>
              <a:rPr lang="en" sz="1400">
                <a:solidFill>
                  <a:srgbClr val="000000"/>
                </a:solidFill>
                <a:latin typeface="Cambria"/>
                <a:ea typeface="Cambria"/>
                <a:cs typeface="Cambria"/>
                <a:sym typeface="Cambria"/>
              </a:rPr>
              <a:t>[4] Rami M. Mohammed and Fadi Thabtah “Phishing Websites Features”</a:t>
            </a:r>
            <a:endParaRPr i="1" sz="1400">
              <a:solidFill>
                <a:srgbClr val="000000"/>
              </a:solidFill>
              <a:latin typeface="Cambria"/>
              <a:ea typeface="Cambria"/>
              <a:cs typeface="Cambria"/>
              <a:sym typeface="Cambria"/>
            </a:endParaRPr>
          </a:p>
          <a:p>
            <a:pPr indent="0" lvl="0" marL="228600" marR="228600" rtl="0" algn="l">
              <a:lnSpc>
                <a:spcPct val="150000"/>
              </a:lnSpc>
              <a:spcBef>
                <a:spcPts val="0"/>
              </a:spcBef>
              <a:spcAft>
                <a:spcPts val="0"/>
              </a:spcAft>
              <a:buNone/>
            </a:pPr>
            <a:r>
              <a:t/>
            </a:r>
            <a:endParaRPr sz="1000" u="sng">
              <a:solidFill>
                <a:srgbClr val="3367D6"/>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for your patience….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Problem </a:t>
            </a:r>
            <a:r>
              <a:rPr lang="en"/>
              <a:t>S</a:t>
            </a:r>
            <a:r>
              <a:rPr lang="en" sz="3000"/>
              <a:t>tatement</a:t>
            </a:r>
            <a:endParaRPr sz="3000"/>
          </a:p>
        </p:txBody>
      </p:sp>
      <p:sp>
        <p:nvSpPr>
          <p:cNvPr id="121" name="Google Shape;121;p17"/>
          <p:cNvSpPr txBox="1"/>
          <p:nvPr>
            <p:ph idx="2" type="body"/>
          </p:nvPr>
        </p:nvSpPr>
        <p:spPr>
          <a:xfrm>
            <a:off x="4704000" y="276900"/>
            <a:ext cx="4328400" cy="48666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935"/>
              <a:buNone/>
            </a:pPr>
            <a:r>
              <a:rPr b="1" lang="en" sz="2000">
                <a:solidFill>
                  <a:schemeClr val="dk2"/>
                </a:solidFill>
              </a:rPr>
              <a:t>Objective:</a:t>
            </a:r>
            <a:r>
              <a:rPr lang="en" sz="2000">
                <a:solidFill>
                  <a:schemeClr val="dk2"/>
                </a:solidFill>
              </a:rPr>
              <a:t> </a:t>
            </a:r>
            <a:r>
              <a:rPr lang="en" sz="2000">
                <a:solidFill>
                  <a:schemeClr val="dk2"/>
                </a:solidFill>
              </a:rPr>
              <a:t>To predict and classify phishing websites using supervised learning techniques.</a:t>
            </a:r>
            <a:r>
              <a:rPr b="1" lang="en" sz="2000">
                <a:solidFill>
                  <a:schemeClr val="dk2"/>
                </a:solidFill>
              </a:rPr>
              <a:t> </a:t>
            </a:r>
            <a:r>
              <a:rPr b="1" lang="en" sz="2000">
                <a:solidFill>
                  <a:schemeClr val="dk2"/>
                </a:solidFill>
              </a:rPr>
              <a:t> </a:t>
            </a:r>
            <a:endParaRPr b="1" sz="2000">
              <a:solidFill>
                <a:schemeClr val="dk2"/>
              </a:solidFill>
            </a:endParaRPr>
          </a:p>
          <a:p>
            <a:pPr indent="0" lvl="0" marL="0" rtl="0" algn="just">
              <a:lnSpc>
                <a:spcPct val="105000"/>
              </a:lnSpc>
              <a:spcBef>
                <a:spcPts val="1000"/>
              </a:spcBef>
              <a:spcAft>
                <a:spcPts val="0"/>
              </a:spcAft>
              <a:buSzPts val="935"/>
              <a:buNone/>
            </a:pPr>
            <a:r>
              <a:rPr b="1" lang="en" sz="2000">
                <a:solidFill>
                  <a:schemeClr val="dk2"/>
                </a:solidFill>
              </a:rPr>
              <a:t>Proposed Methodology</a:t>
            </a:r>
            <a:r>
              <a:rPr lang="en" sz="2000">
                <a:solidFill>
                  <a:schemeClr val="dk2"/>
                </a:solidFill>
              </a:rPr>
              <a:t>: Use Phishing Website Detection dataset for designing classifier using machine learning techniques like Decision trees, Logistic regression, K-nearest neighbours, Random Forest, Gaussian Naive Bayes,  Support Vector Machine and Bagging and Boosting.</a:t>
            </a:r>
            <a:endParaRPr sz="2000">
              <a:solidFill>
                <a:schemeClr val="dk2"/>
              </a:solidFill>
            </a:endParaRPr>
          </a:p>
          <a:p>
            <a:pPr indent="0" lvl="0" marL="0" rtl="0" algn="l">
              <a:lnSpc>
                <a:spcPct val="105000"/>
              </a:lnSpc>
              <a:spcBef>
                <a:spcPts val="1200"/>
              </a:spcBef>
              <a:spcAft>
                <a:spcPts val="0"/>
              </a:spcAft>
              <a:buSzPts val="935"/>
              <a:buNone/>
            </a:pPr>
            <a:r>
              <a:t/>
            </a:r>
            <a:endParaRPr sz="1405"/>
          </a:p>
          <a:p>
            <a:pPr indent="0" lvl="0" marL="0" rtl="0" algn="l">
              <a:lnSpc>
                <a:spcPct val="105000"/>
              </a:lnSpc>
              <a:spcBef>
                <a:spcPts val="1200"/>
              </a:spcBef>
              <a:spcAft>
                <a:spcPts val="1200"/>
              </a:spcAft>
              <a:buSzPts val="935"/>
              <a:buNone/>
            </a:pPr>
            <a:r>
              <a:t/>
            </a:r>
            <a:endParaRPr sz="110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666725" y="5868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27" name="Google Shape;127;p18"/>
          <p:cNvSpPr/>
          <p:nvPr/>
        </p:nvSpPr>
        <p:spPr>
          <a:xfrm>
            <a:off x="499800" y="1801500"/>
            <a:ext cx="1749300" cy="88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Dataset Collection</a:t>
            </a:r>
            <a:endParaRPr/>
          </a:p>
        </p:txBody>
      </p:sp>
      <p:sp>
        <p:nvSpPr>
          <p:cNvPr id="128" name="Google Shape;128;p18"/>
          <p:cNvSpPr/>
          <p:nvPr/>
        </p:nvSpPr>
        <p:spPr>
          <a:xfrm>
            <a:off x="3264800" y="1826250"/>
            <a:ext cx="1794000" cy="8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Data Preprocessing</a:t>
            </a:r>
            <a:endParaRPr/>
          </a:p>
        </p:txBody>
      </p:sp>
      <p:sp>
        <p:nvSpPr>
          <p:cNvPr id="129" name="Google Shape;129;p18"/>
          <p:cNvSpPr/>
          <p:nvPr/>
        </p:nvSpPr>
        <p:spPr>
          <a:xfrm>
            <a:off x="2538400" y="2068150"/>
            <a:ext cx="437100" cy="17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571775" y="3480300"/>
            <a:ext cx="1633200" cy="77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Performance Evaluation of ML Models</a:t>
            </a:r>
            <a:endParaRPr/>
          </a:p>
        </p:txBody>
      </p:sp>
      <p:sp>
        <p:nvSpPr>
          <p:cNvPr id="131" name="Google Shape;131;p18"/>
          <p:cNvSpPr/>
          <p:nvPr/>
        </p:nvSpPr>
        <p:spPr>
          <a:xfrm>
            <a:off x="3255400" y="3480300"/>
            <a:ext cx="1914300" cy="6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Testing ML Models</a:t>
            </a:r>
            <a:endParaRPr/>
          </a:p>
        </p:txBody>
      </p:sp>
      <p:sp>
        <p:nvSpPr>
          <p:cNvPr id="132" name="Google Shape;132;p18"/>
          <p:cNvSpPr/>
          <p:nvPr/>
        </p:nvSpPr>
        <p:spPr>
          <a:xfrm>
            <a:off x="6177725" y="1862463"/>
            <a:ext cx="1574100" cy="8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Feature Selection</a:t>
            </a:r>
            <a:endParaRPr/>
          </a:p>
        </p:txBody>
      </p:sp>
      <p:sp>
        <p:nvSpPr>
          <p:cNvPr id="133" name="Google Shape;133;p18"/>
          <p:cNvSpPr/>
          <p:nvPr/>
        </p:nvSpPr>
        <p:spPr>
          <a:xfrm>
            <a:off x="6168275" y="3505600"/>
            <a:ext cx="1749300" cy="6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Training ML Models</a:t>
            </a:r>
            <a:endParaRPr/>
          </a:p>
        </p:txBody>
      </p:sp>
      <p:sp>
        <p:nvSpPr>
          <p:cNvPr id="134" name="Google Shape;134;p18"/>
          <p:cNvSpPr/>
          <p:nvPr/>
        </p:nvSpPr>
        <p:spPr>
          <a:xfrm>
            <a:off x="5399788" y="2068150"/>
            <a:ext cx="437100" cy="17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8259150" y="2269575"/>
            <a:ext cx="591000" cy="15204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5389600" y="3625975"/>
            <a:ext cx="437100" cy="174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2526400" y="3705450"/>
            <a:ext cx="437100" cy="174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729450" y="649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Collection</a:t>
            </a:r>
            <a:endParaRPr/>
          </a:p>
        </p:txBody>
      </p:sp>
      <p:sp>
        <p:nvSpPr>
          <p:cNvPr id="143" name="Google Shape;143;p19"/>
          <p:cNvSpPr txBox="1"/>
          <p:nvPr>
            <p:ph idx="1" type="body"/>
          </p:nvPr>
        </p:nvSpPr>
        <p:spPr>
          <a:xfrm>
            <a:off x="791200" y="2079950"/>
            <a:ext cx="8040000" cy="27930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lang="en" sz="1500">
                <a:solidFill>
                  <a:srgbClr val="4B4B4B"/>
                </a:solidFill>
              </a:rPr>
              <a:t>The dataset consists of </a:t>
            </a:r>
            <a:r>
              <a:rPr lang="en" sz="1500">
                <a:solidFill>
                  <a:srgbClr val="4B4B4B"/>
                </a:solidFill>
                <a:highlight>
                  <a:srgbClr val="FFFFFF"/>
                </a:highlight>
                <a:latin typeface="Arial"/>
                <a:ea typeface="Arial"/>
                <a:cs typeface="Arial"/>
                <a:sym typeface="Arial"/>
              </a:rPr>
              <a:t>a collection of website URLs for 11000+ websites. Each sample originally had 32 parameters but after feature importance ranking we are left with 12 most prominent website parameters and a class label identifying it as a phishing website or not (1 or -1).</a:t>
            </a:r>
            <a:endParaRPr sz="1500">
              <a:solidFill>
                <a:srgbClr val="4B4B4B"/>
              </a:solidFill>
              <a:highlight>
                <a:srgbClr val="FFFFFF"/>
              </a:highlight>
              <a:latin typeface="Arial"/>
              <a:ea typeface="Arial"/>
              <a:cs typeface="Arial"/>
              <a:sym typeface="Arial"/>
            </a:endParaRPr>
          </a:p>
          <a:p>
            <a:pPr indent="0" lvl="0" marL="0" rtl="0" algn="just">
              <a:spcBef>
                <a:spcPts val="1200"/>
              </a:spcBef>
              <a:spcAft>
                <a:spcPts val="0"/>
              </a:spcAft>
              <a:buNone/>
            </a:pPr>
            <a:r>
              <a:rPr lang="en" sz="1500" u="sng">
                <a:solidFill>
                  <a:srgbClr val="000000"/>
                </a:solidFill>
                <a:highlight>
                  <a:srgbClr val="FFFFFF"/>
                </a:highlight>
                <a:latin typeface="Arial"/>
                <a:ea typeface="Arial"/>
                <a:cs typeface="Arial"/>
                <a:sym typeface="Arial"/>
              </a:rPr>
              <a:t>The header list (column names) is as follows</a:t>
            </a:r>
            <a:r>
              <a:rPr lang="en" sz="1500">
                <a:solidFill>
                  <a:srgbClr val="000000"/>
                </a:solidFill>
                <a:highlight>
                  <a:srgbClr val="FFFFFF"/>
                </a:highlight>
                <a:latin typeface="Arial"/>
                <a:ea typeface="Arial"/>
                <a:cs typeface="Arial"/>
                <a:sym typeface="Arial"/>
              </a:rPr>
              <a:t> :</a:t>
            </a:r>
            <a:br>
              <a:rPr lang="en" sz="1500">
                <a:solidFill>
                  <a:srgbClr val="000000"/>
                </a:solidFill>
                <a:highlight>
                  <a:srgbClr val="FFFFFF"/>
                </a:highlight>
                <a:latin typeface="Arial"/>
                <a:ea typeface="Arial"/>
                <a:cs typeface="Arial"/>
                <a:sym typeface="Arial"/>
              </a:rPr>
            </a:br>
            <a:r>
              <a:rPr lang="en" sz="1500">
                <a:solidFill>
                  <a:srgbClr val="000000"/>
                </a:solidFill>
                <a:highlight>
                  <a:srgbClr val="FFFFFF"/>
                </a:highlight>
                <a:latin typeface="Arial"/>
                <a:ea typeface="Arial"/>
                <a:cs typeface="Arial"/>
                <a:sym typeface="Arial"/>
              </a:rPr>
              <a:t>[</a:t>
            </a:r>
            <a:r>
              <a:rPr lang="en" sz="1500">
                <a:solidFill>
                  <a:srgbClr val="000000"/>
                </a:solidFill>
                <a:highlight>
                  <a:schemeClr val="lt1"/>
                </a:highlight>
                <a:latin typeface="Arial"/>
                <a:ea typeface="Arial"/>
                <a:cs typeface="Arial"/>
                <a:sym typeface="Arial"/>
              </a:rPr>
              <a:t> 'HTTPS','AnchorURL',</a:t>
            </a:r>
            <a:r>
              <a:rPr lang="en" sz="1500">
                <a:solidFill>
                  <a:srgbClr val="000000"/>
                </a:solidFill>
                <a:highlight>
                  <a:srgbClr val="FFFFFF"/>
                </a:highlight>
                <a:latin typeface="Arial"/>
                <a:ea typeface="Arial"/>
                <a:cs typeface="Arial"/>
                <a:sym typeface="Arial"/>
              </a:rPr>
              <a:t> </a:t>
            </a:r>
            <a:r>
              <a:rPr lang="en" sz="1500">
                <a:solidFill>
                  <a:srgbClr val="000000"/>
                </a:solidFill>
                <a:highlight>
                  <a:schemeClr val="lt1"/>
                </a:highlight>
                <a:latin typeface="Arial"/>
                <a:ea typeface="Arial"/>
                <a:cs typeface="Arial"/>
                <a:sym typeface="Arial"/>
              </a:rPr>
              <a:t>‘</a:t>
            </a:r>
            <a:r>
              <a:rPr lang="en" sz="1500">
                <a:solidFill>
                  <a:srgbClr val="000000"/>
                </a:solidFill>
                <a:highlight>
                  <a:schemeClr val="lt1"/>
                </a:highlight>
                <a:latin typeface="Arial"/>
                <a:ea typeface="Arial"/>
                <a:cs typeface="Arial"/>
                <a:sym typeface="Arial"/>
              </a:rPr>
              <a:t>WebsiteTraffic',’SubDomains and multi SubDomain', 'PrefixSuffix-', 'LinksInScriptTags', 'RequestURL', 'ServerFormHandler',   'LinksPointingToPage', 'DomainRegLen', 'AgeofDomain’, </a:t>
            </a:r>
            <a:r>
              <a:rPr lang="en" sz="1500">
                <a:solidFill>
                  <a:srgbClr val="000000"/>
                </a:solidFill>
                <a:highlight>
                  <a:srgbClr val="FFFFFF"/>
                </a:highlight>
                <a:latin typeface="Arial"/>
                <a:ea typeface="Arial"/>
                <a:cs typeface="Arial"/>
                <a:sym typeface="Arial"/>
              </a:rPr>
              <a:t>'UsingIP' ]</a:t>
            </a:r>
            <a:endParaRPr sz="15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500">
              <a:solidFill>
                <a:srgbClr val="4B4B4B"/>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500"/>
          </a:p>
        </p:txBody>
      </p:sp>
      <p:sp>
        <p:nvSpPr>
          <p:cNvPr id="144" name="Google Shape;144;p19"/>
          <p:cNvSpPr txBox="1"/>
          <p:nvPr/>
        </p:nvSpPr>
        <p:spPr>
          <a:xfrm>
            <a:off x="721350" y="1463600"/>
            <a:ext cx="70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Dataset collected from </a:t>
            </a:r>
            <a:r>
              <a:rPr lang="en" u="sng">
                <a:solidFill>
                  <a:schemeClr val="hlink"/>
                </a:solidFill>
                <a:latin typeface="Lato"/>
                <a:ea typeface="Lato"/>
                <a:cs typeface="Lato"/>
                <a:sym typeface="Lato"/>
                <a:hlinkClick r:id="rId3"/>
              </a:rPr>
              <a:t>Phishing website Detector Kaggle</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730000" y="1318650"/>
            <a:ext cx="3300900" cy="6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Feature Selection</a:t>
            </a:r>
            <a:endParaRPr sz="2200"/>
          </a:p>
        </p:txBody>
      </p:sp>
      <p:sp>
        <p:nvSpPr>
          <p:cNvPr id="150" name="Google Shape;150;p20"/>
          <p:cNvSpPr txBox="1"/>
          <p:nvPr>
            <p:ph idx="2" type="body"/>
          </p:nvPr>
        </p:nvSpPr>
        <p:spPr>
          <a:xfrm>
            <a:off x="5045400" y="135925"/>
            <a:ext cx="3856800" cy="1427400"/>
          </a:xfrm>
          <a:prstGeom prst="rect">
            <a:avLst/>
          </a:prstGeom>
        </p:spPr>
        <p:txBody>
          <a:bodyPr anchorCtr="0" anchor="t" bIns="91425" lIns="91425" spcFirstLastPara="1" rIns="91425" wrap="square" tIns="91425">
            <a:normAutofit fontScale="62500" lnSpcReduction="20000"/>
          </a:bodyPr>
          <a:lstStyle/>
          <a:p>
            <a:pPr indent="0" lvl="0" marL="0" rtl="0" algn="l">
              <a:spcBef>
                <a:spcPts val="600"/>
              </a:spcBef>
              <a:spcAft>
                <a:spcPts val="0"/>
              </a:spcAft>
              <a:buNone/>
            </a:pPr>
            <a:r>
              <a:rPr b="1" lang="en" sz="2192">
                <a:solidFill>
                  <a:srgbClr val="212121"/>
                </a:solidFill>
                <a:highlight>
                  <a:srgbClr val="FFFFFF"/>
                </a:highlight>
                <a:latin typeface="Times New Roman"/>
                <a:ea typeface="Times New Roman"/>
                <a:cs typeface="Times New Roman"/>
                <a:sym typeface="Times New Roman"/>
              </a:rPr>
              <a:t>Feature Importance Technique :</a:t>
            </a:r>
            <a:endParaRPr b="1" sz="2192">
              <a:solidFill>
                <a:srgbClr val="21212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rPr lang="en" sz="2192">
                <a:solidFill>
                  <a:srgbClr val="292929"/>
                </a:solidFill>
                <a:highlight>
                  <a:srgbClr val="FFFFFF"/>
                </a:highlight>
                <a:latin typeface="Arial"/>
                <a:ea typeface="Arial"/>
                <a:cs typeface="Arial"/>
                <a:sym typeface="Arial"/>
              </a:rPr>
              <a:t>Feature importance gives a score for each feature of your data, the higher the score more important or relevant is the feature towards the output variable.</a:t>
            </a:r>
            <a:endParaRPr sz="2092">
              <a:solidFill>
                <a:srgbClr val="4B4B4B"/>
              </a:solidFill>
              <a:highlight>
                <a:srgbClr val="FFFFFF"/>
              </a:highlight>
              <a:latin typeface="Arial"/>
              <a:ea typeface="Arial"/>
              <a:cs typeface="Arial"/>
              <a:sym typeface="Arial"/>
            </a:endParaRPr>
          </a:p>
          <a:p>
            <a:pPr indent="0" lvl="0" marL="0" rtl="0" algn="l">
              <a:spcBef>
                <a:spcPts val="600"/>
              </a:spcBef>
              <a:spcAft>
                <a:spcPts val="1200"/>
              </a:spcAft>
              <a:buNone/>
            </a:pPr>
            <a:r>
              <a:t/>
            </a:r>
            <a:endParaRPr sz="1100"/>
          </a:p>
        </p:txBody>
      </p:sp>
      <p:pic>
        <p:nvPicPr>
          <p:cNvPr id="151" name="Google Shape;151;p20"/>
          <p:cNvPicPr preferRelativeResize="0"/>
          <p:nvPr/>
        </p:nvPicPr>
        <p:blipFill>
          <a:blip r:embed="rId3">
            <a:alphaModFix/>
          </a:blip>
          <a:stretch>
            <a:fillRect/>
          </a:stretch>
        </p:blipFill>
        <p:spPr>
          <a:xfrm>
            <a:off x="4627600" y="1693600"/>
            <a:ext cx="4516400" cy="3382875"/>
          </a:xfrm>
          <a:prstGeom prst="rect">
            <a:avLst/>
          </a:prstGeom>
          <a:noFill/>
          <a:ln>
            <a:noFill/>
          </a:ln>
        </p:spPr>
      </p:pic>
      <p:sp>
        <p:nvSpPr>
          <p:cNvPr id="152" name="Google Shape;152;p20"/>
          <p:cNvSpPr txBox="1"/>
          <p:nvPr/>
        </p:nvSpPr>
        <p:spPr>
          <a:xfrm>
            <a:off x="859500" y="2135300"/>
            <a:ext cx="3397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92929"/>
                </a:solidFill>
                <a:highlight>
                  <a:srgbClr val="E9F2FD"/>
                </a:highlight>
                <a:latin typeface="Georgia"/>
                <a:ea typeface="Georgia"/>
                <a:cs typeface="Georgia"/>
                <a:sym typeface="Georgia"/>
              </a:rPr>
              <a:t>Feature Selection is one of the core concepts of Machine Learning which hugely impacts the performance of the model. Irrelevant or partially relevant features can negatively impact model performance.</a:t>
            </a:r>
            <a:endParaRPr sz="22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241475" y="0"/>
            <a:ext cx="3300900" cy="46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00"/>
              <a:t>Feature Selection</a:t>
            </a:r>
            <a:endParaRPr sz="2200"/>
          </a:p>
        </p:txBody>
      </p:sp>
      <p:sp>
        <p:nvSpPr>
          <p:cNvPr id="158" name="Google Shape;158;p21"/>
          <p:cNvSpPr txBox="1"/>
          <p:nvPr>
            <p:ph idx="2" type="body"/>
          </p:nvPr>
        </p:nvSpPr>
        <p:spPr>
          <a:xfrm>
            <a:off x="4877000" y="315000"/>
            <a:ext cx="3942900" cy="4257300"/>
          </a:xfrm>
          <a:prstGeom prst="rect">
            <a:avLst/>
          </a:prstGeom>
        </p:spPr>
        <p:txBody>
          <a:bodyPr anchorCtr="0" anchor="t" bIns="91425" lIns="91425" spcFirstLastPara="1" rIns="91425" wrap="square" tIns="91425">
            <a:normAutofit lnSpcReduction="20000"/>
          </a:bodyPr>
          <a:lstStyle/>
          <a:p>
            <a:pPr indent="-327025" lvl="0" marL="457200" rtl="0" algn="l">
              <a:lnSpc>
                <a:spcPct val="105882"/>
              </a:lnSpc>
              <a:spcBef>
                <a:spcPts val="4000"/>
              </a:spcBef>
              <a:spcAft>
                <a:spcPts val="0"/>
              </a:spcAft>
              <a:buClr>
                <a:srgbClr val="212121"/>
              </a:buClr>
              <a:buSzPts val="1550"/>
              <a:buFont typeface="Times New Roman"/>
              <a:buChar char="❖"/>
            </a:pPr>
            <a:r>
              <a:rPr b="1" lang="en" sz="1700">
                <a:solidFill>
                  <a:srgbClr val="292929"/>
                </a:solidFill>
                <a:highlight>
                  <a:schemeClr val="lt1"/>
                </a:highlight>
                <a:latin typeface="Arial"/>
                <a:ea typeface="Arial"/>
                <a:cs typeface="Arial"/>
                <a:sym typeface="Arial"/>
              </a:rPr>
              <a:t>C</a:t>
            </a:r>
            <a:r>
              <a:rPr b="1" lang="en" sz="1700">
                <a:solidFill>
                  <a:srgbClr val="292929"/>
                </a:solidFill>
                <a:highlight>
                  <a:schemeClr val="lt1"/>
                </a:highlight>
                <a:latin typeface="Arial"/>
                <a:ea typeface="Arial"/>
                <a:cs typeface="Arial"/>
                <a:sym typeface="Arial"/>
              </a:rPr>
              <a:t>orrelation Matrix with Heatmap</a:t>
            </a:r>
            <a:r>
              <a:rPr b="1" lang="en" sz="1750">
                <a:solidFill>
                  <a:srgbClr val="212121"/>
                </a:solidFill>
                <a:highlight>
                  <a:schemeClr val="lt1"/>
                </a:highlight>
                <a:latin typeface="Times New Roman"/>
                <a:ea typeface="Times New Roman"/>
                <a:cs typeface="Times New Roman"/>
                <a:sym typeface="Times New Roman"/>
              </a:rPr>
              <a:t> :</a:t>
            </a:r>
            <a:endParaRPr b="1" sz="1750">
              <a:solidFill>
                <a:srgbClr val="212121"/>
              </a:solidFill>
              <a:highlight>
                <a:schemeClr val="lt1"/>
              </a:highlight>
              <a:latin typeface="Times New Roman"/>
              <a:ea typeface="Times New Roman"/>
              <a:cs typeface="Times New Roman"/>
              <a:sym typeface="Times New Roman"/>
            </a:endParaRPr>
          </a:p>
          <a:p>
            <a:pPr indent="0" lvl="0" marL="457200" rtl="0" algn="l">
              <a:spcBef>
                <a:spcPts val="600"/>
              </a:spcBef>
              <a:spcAft>
                <a:spcPts val="0"/>
              </a:spcAft>
              <a:buNone/>
            </a:pPr>
            <a:r>
              <a:rPr lang="en" sz="1400">
                <a:solidFill>
                  <a:srgbClr val="292929"/>
                </a:solidFill>
                <a:highlight>
                  <a:schemeClr val="lt1"/>
                </a:highlight>
                <a:latin typeface="Georgia"/>
                <a:ea typeface="Georgia"/>
                <a:cs typeface="Georgia"/>
                <a:sym typeface="Georgia"/>
              </a:rPr>
              <a:t>Correlation states how the features are related to each other or the target variable. Correlation can be positive (increase in one value of feature increases the value of the target variable) or negative (increase in one value of feature decreases the value of the target variable)Heatmap makes it easy to identify which features are most related to the target variable, we will plot heatmap of correlated features using the seaborn library.</a:t>
            </a:r>
            <a:endParaRPr sz="1650">
              <a:solidFill>
                <a:srgbClr val="212121"/>
              </a:solidFill>
              <a:highlight>
                <a:srgbClr val="FFFFFF"/>
              </a:highlight>
              <a:latin typeface="Roboto"/>
              <a:ea typeface="Roboto"/>
              <a:cs typeface="Roboto"/>
              <a:sym typeface="Roboto"/>
            </a:endParaRPr>
          </a:p>
          <a:p>
            <a:pPr indent="0" lvl="0" marL="0" rtl="0" algn="l">
              <a:lnSpc>
                <a:spcPct val="105882"/>
              </a:lnSpc>
              <a:spcBef>
                <a:spcPts val="4000"/>
              </a:spcBef>
              <a:spcAft>
                <a:spcPts val="0"/>
              </a:spcAft>
              <a:buNone/>
            </a:pPr>
            <a:r>
              <a:t/>
            </a:r>
            <a:endParaRPr b="1" sz="1500">
              <a:solidFill>
                <a:srgbClr val="292929"/>
              </a:solidFill>
              <a:highlight>
                <a:schemeClr val="lt1"/>
              </a:highlight>
              <a:latin typeface="Arial"/>
              <a:ea typeface="Arial"/>
              <a:cs typeface="Arial"/>
              <a:sym typeface="Arial"/>
            </a:endParaRPr>
          </a:p>
          <a:p>
            <a:pPr indent="0" lvl="0" marL="0" rtl="0" algn="l">
              <a:spcBef>
                <a:spcPts val="0"/>
              </a:spcBef>
              <a:spcAft>
                <a:spcPts val="1200"/>
              </a:spcAft>
              <a:buNone/>
            </a:pPr>
            <a:r>
              <a:t/>
            </a:r>
            <a:endParaRPr sz="1100"/>
          </a:p>
        </p:txBody>
      </p:sp>
      <p:pic>
        <p:nvPicPr>
          <p:cNvPr id="159" name="Google Shape;159;p21"/>
          <p:cNvPicPr preferRelativeResize="0"/>
          <p:nvPr/>
        </p:nvPicPr>
        <p:blipFill>
          <a:blip r:embed="rId3">
            <a:alphaModFix/>
          </a:blip>
          <a:stretch>
            <a:fillRect/>
          </a:stretch>
        </p:blipFill>
        <p:spPr>
          <a:xfrm>
            <a:off x="81525" y="530800"/>
            <a:ext cx="4224250" cy="445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ML Algorithms Used</a:t>
            </a:r>
            <a:endParaRPr sz="2500"/>
          </a:p>
          <a:p>
            <a:pPr indent="0" lvl="0" marL="0" rtl="0" algn="l">
              <a:spcBef>
                <a:spcPts val="0"/>
              </a:spcBef>
              <a:spcAft>
                <a:spcPts val="0"/>
              </a:spcAft>
              <a:buNone/>
            </a:pPr>
            <a:r>
              <a:t/>
            </a:r>
            <a:endParaRPr sz="3000"/>
          </a:p>
        </p:txBody>
      </p:sp>
      <p:sp>
        <p:nvSpPr>
          <p:cNvPr id="165" name="Google Shape;165;p22"/>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fontScale="92500" lnSpcReduction="20000"/>
          </a:bodyPr>
          <a:lstStyle/>
          <a:p>
            <a:pPr indent="0" lvl="0" marL="0" rtl="0" algn="just">
              <a:lnSpc>
                <a:spcPct val="115000"/>
              </a:lnSpc>
              <a:spcBef>
                <a:spcPts val="0"/>
              </a:spcBef>
              <a:spcAft>
                <a:spcPts val="0"/>
              </a:spcAft>
              <a:buNone/>
            </a:pPr>
            <a:r>
              <a:rPr b="1" lang="en" sz="1600">
                <a:solidFill>
                  <a:schemeClr val="dk1"/>
                </a:solidFill>
              </a:rPr>
              <a:t>We have used the following Machine Learning Algorithms to design the classifiers: </a:t>
            </a:r>
            <a:endParaRPr b="1" sz="1600">
              <a:solidFill>
                <a:schemeClr val="dk1"/>
              </a:solidFill>
            </a:endParaRPr>
          </a:p>
          <a:p>
            <a:pPr indent="-316706" lvl="0" marL="457200" rtl="0" algn="l">
              <a:lnSpc>
                <a:spcPct val="115000"/>
              </a:lnSpc>
              <a:spcBef>
                <a:spcPts val="1000"/>
              </a:spcBef>
              <a:spcAft>
                <a:spcPts val="0"/>
              </a:spcAft>
              <a:buSzPct val="100000"/>
              <a:buAutoNum type="arabicPeriod"/>
            </a:pPr>
            <a:r>
              <a:rPr b="1" lang="en" sz="1500"/>
              <a:t>Logistic Regression</a:t>
            </a:r>
            <a:endParaRPr b="1" sz="1500"/>
          </a:p>
          <a:p>
            <a:pPr indent="-316706" lvl="0" marL="457200" rtl="0" algn="l">
              <a:lnSpc>
                <a:spcPct val="115000"/>
              </a:lnSpc>
              <a:spcBef>
                <a:spcPts val="0"/>
              </a:spcBef>
              <a:spcAft>
                <a:spcPts val="0"/>
              </a:spcAft>
              <a:buSzPct val="100000"/>
              <a:buAutoNum type="arabicPeriod"/>
            </a:pPr>
            <a:r>
              <a:rPr b="1" lang="en" sz="1500"/>
              <a:t>Decision Tree</a:t>
            </a:r>
            <a:endParaRPr b="1" sz="1500"/>
          </a:p>
          <a:p>
            <a:pPr indent="-316706" lvl="0" marL="457200" rtl="0" algn="l">
              <a:lnSpc>
                <a:spcPct val="115000"/>
              </a:lnSpc>
              <a:spcBef>
                <a:spcPts val="0"/>
              </a:spcBef>
              <a:spcAft>
                <a:spcPts val="0"/>
              </a:spcAft>
              <a:buSzPct val="100000"/>
              <a:buAutoNum type="arabicPeriod"/>
            </a:pPr>
            <a:r>
              <a:rPr b="1" lang="en" sz="1500"/>
              <a:t>KNN</a:t>
            </a:r>
            <a:endParaRPr b="1" sz="1500"/>
          </a:p>
          <a:p>
            <a:pPr indent="-316706" lvl="0" marL="457200" rtl="0" algn="l">
              <a:lnSpc>
                <a:spcPct val="115000"/>
              </a:lnSpc>
              <a:spcBef>
                <a:spcPts val="0"/>
              </a:spcBef>
              <a:spcAft>
                <a:spcPts val="0"/>
              </a:spcAft>
              <a:buSzPct val="100000"/>
              <a:buAutoNum type="arabicPeriod"/>
            </a:pPr>
            <a:r>
              <a:rPr b="1" lang="en" sz="1500"/>
              <a:t>SVM</a:t>
            </a:r>
            <a:endParaRPr b="1" sz="1500"/>
          </a:p>
          <a:p>
            <a:pPr indent="-316706" lvl="0" marL="457200" rtl="0" algn="l">
              <a:lnSpc>
                <a:spcPct val="115000"/>
              </a:lnSpc>
              <a:spcBef>
                <a:spcPts val="0"/>
              </a:spcBef>
              <a:spcAft>
                <a:spcPts val="0"/>
              </a:spcAft>
              <a:buSzPct val="100000"/>
              <a:buAutoNum type="arabicPeriod"/>
            </a:pPr>
            <a:r>
              <a:rPr b="1" lang="en" sz="1500"/>
              <a:t>Naive Bayes</a:t>
            </a:r>
            <a:endParaRPr b="1" sz="1500"/>
          </a:p>
          <a:p>
            <a:pPr indent="-316706" lvl="0" marL="457200" rtl="0" algn="l">
              <a:lnSpc>
                <a:spcPct val="115000"/>
              </a:lnSpc>
              <a:spcBef>
                <a:spcPts val="0"/>
              </a:spcBef>
              <a:spcAft>
                <a:spcPts val="0"/>
              </a:spcAft>
              <a:buSzPct val="100000"/>
              <a:buAutoNum type="arabicPeriod"/>
            </a:pPr>
            <a:r>
              <a:rPr b="1" lang="en" sz="1500"/>
              <a:t>Random Forest</a:t>
            </a:r>
            <a:endParaRPr b="1" sz="1500"/>
          </a:p>
          <a:p>
            <a:pPr indent="-316706" lvl="0" marL="457200" rtl="0" algn="l">
              <a:lnSpc>
                <a:spcPct val="115000"/>
              </a:lnSpc>
              <a:spcBef>
                <a:spcPts val="0"/>
              </a:spcBef>
              <a:spcAft>
                <a:spcPts val="0"/>
              </a:spcAft>
              <a:buSzPct val="100000"/>
              <a:buAutoNum type="arabicPeriod"/>
            </a:pPr>
            <a:r>
              <a:rPr b="1" lang="en" sz="1500"/>
              <a:t>ADA Boost</a:t>
            </a:r>
            <a:endParaRPr b="1" sz="1500"/>
          </a:p>
          <a:p>
            <a:pPr indent="-316706" lvl="0" marL="457200" rtl="0" algn="l">
              <a:lnSpc>
                <a:spcPct val="115000"/>
              </a:lnSpc>
              <a:spcBef>
                <a:spcPts val="0"/>
              </a:spcBef>
              <a:spcAft>
                <a:spcPts val="0"/>
              </a:spcAft>
              <a:buSzPct val="100000"/>
              <a:buAutoNum type="arabicPeriod"/>
            </a:pPr>
            <a:r>
              <a:rPr b="1" lang="en" sz="1500"/>
              <a:t>XGBoost</a:t>
            </a:r>
            <a:endParaRPr b="1" sz="1500"/>
          </a:p>
          <a:p>
            <a:pPr indent="0" lvl="0" marL="0" rtl="0" algn="l">
              <a:lnSpc>
                <a:spcPct val="115000"/>
              </a:lnSpc>
              <a:spcBef>
                <a:spcPts val="10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644525" y="1437388"/>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Logistic Regression Model</a:t>
            </a:r>
            <a:endParaRPr b="0" sz="3000"/>
          </a:p>
        </p:txBody>
      </p:sp>
      <p:sp>
        <p:nvSpPr>
          <p:cNvPr id="171" name="Google Shape;171;p23"/>
          <p:cNvSpPr txBox="1"/>
          <p:nvPr>
            <p:ph idx="1" type="subTitle"/>
          </p:nvPr>
        </p:nvSpPr>
        <p:spPr>
          <a:xfrm>
            <a:off x="644525" y="2571750"/>
            <a:ext cx="3300900" cy="1816500"/>
          </a:xfrm>
          <a:prstGeom prst="rect">
            <a:avLst/>
          </a:prstGeom>
        </p:spPr>
        <p:txBody>
          <a:bodyPr anchorCtr="0" anchor="t" bIns="91425" lIns="91425" spcFirstLastPara="1" rIns="91425" wrap="square" tIns="91425">
            <a:normAutofit fontScale="25000" lnSpcReduction="20000"/>
          </a:bodyPr>
          <a:lstStyle/>
          <a:p>
            <a:pPr indent="0" lvl="0" marL="25400" marR="25400" rtl="0" algn="just">
              <a:lnSpc>
                <a:spcPct val="115000"/>
              </a:lnSpc>
              <a:spcBef>
                <a:spcPts val="600"/>
              </a:spcBef>
              <a:spcAft>
                <a:spcPts val="0"/>
              </a:spcAft>
              <a:buNone/>
            </a:pPr>
            <a:r>
              <a:rPr lang="en" sz="5965">
                <a:latin typeface="Arial"/>
                <a:ea typeface="Arial"/>
                <a:cs typeface="Arial"/>
                <a:sym typeface="Arial"/>
              </a:rPr>
              <a:t>Logistic regression is a supervised learning classification algorithm used to predict the probability of a target variable. The nature of target or dependent variable is dichotomous, which means there would be only two possible classes.</a:t>
            </a:r>
            <a:endParaRPr sz="5965">
              <a:latin typeface="Arial"/>
              <a:ea typeface="Arial"/>
              <a:cs typeface="Arial"/>
              <a:sym typeface="Arial"/>
            </a:endParaRPr>
          </a:p>
          <a:p>
            <a:pPr indent="0" lvl="0" marL="0" rtl="0" algn="l">
              <a:lnSpc>
                <a:spcPct val="115000"/>
              </a:lnSpc>
              <a:spcBef>
                <a:spcPts val="700"/>
              </a:spcBef>
              <a:spcAft>
                <a:spcPts val="1000"/>
              </a:spcAft>
              <a:buNone/>
            </a:pPr>
            <a:r>
              <a:t/>
            </a:r>
            <a:endParaRPr sz="1500">
              <a:solidFill>
                <a:srgbClr val="4B4B4B"/>
              </a:solidFill>
              <a:latin typeface="Arial"/>
              <a:ea typeface="Arial"/>
              <a:cs typeface="Arial"/>
              <a:sym typeface="Arial"/>
            </a:endParaRPr>
          </a:p>
        </p:txBody>
      </p:sp>
      <p:pic>
        <p:nvPicPr>
          <p:cNvPr id="172" name="Google Shape;172;p23"/>
          <p:cNvPicPr preferRelativeResize="0"/>
          <p:nvPr/>
        </p:nvPicPr>
        <p:blipFill rotWithShape="1">
          <a:blip r:embed="rId3">
            <a:alphaModFix/>
          </a:blip>
          <a:srcRect b="12427" l="7162" r="69019" t="56259"/>
          <a:stretch/>
        </p:blipFill>
        <p:spPr>
          <a:xfrm>
            <a:off x="5018025" y="146350"/>
            <a:ext cx="3789077" cy="2801750"/>
          </a:xfrm>
          <a:prstGeom prst="rect">
            <a:avLst/>
          </a:prstGeom>
          <a:noFill/>
          <a:ln>
            <a:noFill/>
          </a:ln>
        </p:spPr>
      </p:pic>
      <p:graphicFrame>
        <p:nvGraphicFramePr>
          <p:cNvPr id="173" name="Google Shape;173;p23"/>
          <p:cNvGraphicFramePr/>
          <p:nvPr/>
        </p:nvGraphicFramePr>
        <p:xfrm>
          <a:off x="4641200" y="3702410"/>
          <a:ext cx="3000000" cy="3000000"/>
        </p:xfrm>
        <a:graphic>
          <a:graphicData uri="http://schemas.openxmlformats.org/drawingml/2006/table">
            <a:tbl>
              <a:tblPr>
                <a:noFill/>
                <a:tableStyleId>{68B48B7A-2C37-4BF1-BBF9-0B1BE7983DEF}</a:tableStyleId>
              </a:tblPr>
              <a:tblGrid>
                <a:gridCol w="1092725"/>
                <a:gridCol w="1159875"/>
                <a:gridCol w="1025575"/>
                <a:gridCol w="1092725"/>
              </a:tblGrid>
              <a:tr h="405575">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Recal</a:t>
                      </a:r>
                      <a:r>
                        <a:rPr lang="en">
                          <a:solidFill>
                            <a:srgbClr val="FFFFFF"/>
                          </a:solidFill>
                        </a:rPr>
                        <a:t>l</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a:solidFill>
                            <a:srgbClr val="FFFFFF"/>
                          </a:solidFill>
                        </a:rPr>
                        <a:t>F1-score</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353425">
                <a:tc>
                  <a:txBody>
                    <a:bodyPr/>
                    <a:lstStyle/>
                    <a:p>
                      <a:pPr indent="0" lvl="0" marL="0" rtl="0" algn="l">
                        <a:spcBef>
                          <a:spcPts val="0"/>
                        </a:spcBef>
                        <a:spcAft>
                          <a:spcPts val="0"/>
                        </a:spcAft>
                        <a:buNone/>
                      </a:pPr>
                      <a:r>
                        <a:rPr lang="en">
                          <a:solidFill>
                            <a:srgbClr val="FFFFFF"/>
                          </a:solidFill>
                        </a:rPr>
                        <a:t>0.92</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0.88</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0.93</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FFFFFF"/>
                          </a:solidFill>
                        </a:rPr>
                        <a:t>0.91</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